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2" r:id="rId4"/>
    <p:sldId id="267" r:id="rId5"/>
    <p:sldId id="269" r:id="rId6"/>
    <p:sldId id="260" r:id="rId7"/>
    <p:sldId id="266" r:id="rId8"/>
    <p:sldId id="261" r:id="rId9"/>
    <p:sldId id="259" r:id="rId10"/>
    <p:sldId id="270" r:id="rId11"/>
    <p:sldId id="263" r:id="rId12"/>
    <p:sldId id="271" r:id="rId13"/>
    <p:sldId id="272" r:id="rId14"/>
    <p:sldId id="273" r:id="rId15"/>
    <p:sldId id="274" r:id="rId16"/>
    <p:sldId id="275" r:id="rId17"/>
    <p:sldId id="276" r:id="rId18"/>
    <p:sldId id="277" r:id="rId19"/>
    <p:sldId id="278" r:id="rId20"/>
    <p:sldId id="279" r:id="rId21"/>
    <p:sldId id="280" r:id="rId22"/>
    <p:sldId id="281" r:id="rId23"/>
    <p:sldId id="264" r:id="rId2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DB3E52C-AC50-4520-B0F5-6EE61D4FA1C4}" type="datetimeFigureOut">
              <a:rPr lang="ru-RU" smtClean="0"/>
              <a:t>16.02.2023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E9F3F75-80C4-4599-BD08-3047268A64F6}" type="slidenum">
              <a:rPr lang="ru-RU" smtClean="0"/>
              <a:t>‹#›</a:t>
            </a:fld>
            <a:endParaRPr lang="ru-RU"/>
          </a:p>
        </p:txBody>
      </p:sp>
    </p:spTree>
    <p:extLst>
      <p:ext uri="{BB962C8B-B14F-4D97-AF65-F5344CB8AC3E}">
        <p14:creationId xmlns:p14="http://schemas.microsoft.com/office/powerpoint/2010/main" val="425185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DB3E52C-AC50-4520-B0F5-6EE61D4FA1C4}" type="datetimeFigureOut">
              <a:rPr lang="ru-RU" smtClean="0"/>
              <a:t>16.02.2023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E9F3F75-80C4-4599-BD08-3047268A64F6}" type="slidenum">
              <a:rPr lang="ru-RU" smtClean="0"/>
              <a:t>‹#›</a:t>
            </a:fld>
            <a:endParaRPr lang="ru-RU"/>
          </a:p>
        </p:txBody>
      </p:sp>
    </p:spTree>
    <p:extLst>
      <p:ext uri="{BB962C8B-B14F-4D97-AF65-F5344CB8AC3E}">
        <p14:creationId xmlns:p14="http://schemas.microsoft.com/office/powerpoint/2010/main" val="3013371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DB3E52C-AC50-4520-B0F5-6EE61D4FA1C4}" type="datetimeFigureOut">
              <a:rPr lang="ru-RU" smtClean="0"/>
              <a:t>16.02.2023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E9F3F75-80C4-4599-BD08-3047268A64F6}"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5658654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DB3E52C-AC50-4520-B0F5-6EE61D4FA1C4}" type="datetimeFigureOut">
              <a:rPr lang="ru-RU" smtClean="0"/>
              <a:t>16.02.2023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E9F3F75-80C4-4599-BD08-3047268A64F6}" type="slidenum">
              <a:rPr lang="ru-RU" smtClean="0"/>
              <a:t>‹#›</a:t>
            </a:fld>
            <a:endParaRPr lang="ru-RU"/>
          </a:p>
        </p:txBody>
      </p:sp>
    </p:spTree>
    <p:extLst>
      <p:ext uri="{BB962C8B-B14F-4D97-AF65-F5344CB8AC3E}">
        <p14:creationId xmlns:p14="http://schemas.microsoft.com/office/powerpoint/2010/main" val="3951209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DB3E52C-AC50-4520-B0F5-6EE61D4FA1C4}" type="datetimeFigureOut">
              <a:rPr lang="ru-RU" smtClean="0"/>
              <a:t>16.02.2023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E9F3F75-80C4-4599-BD08-3047268A64F6}"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144011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DB3E52C-AC50-4520-B0F5-6EE61D4FA1C4}" type="datetimeFigureOut">
              <a:rPr lang="ru-RU" smtClean="0"/>
              <a:t>16.02.2023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E9F3F75-80C4-4599-BD08-3047268A64F6}" type="slidenum">
              <a:rPr lang="ru-RU" smtClean="0"/>
              <a:t>‹#›</a:t>
            </a:fld>
            <a:endParaRPr lang="ru-RU"/>
          </a:p>
        </p:txBody>
      </p:sp>
    </p:spTree>
    <p:extLst>
      <p:ext uri="{BB962C8B-B14F-4D97-AF65-F5344CB8AC3E}">
        <p14:creationId xmlns:p14="http://schemas.microsoft.com/office/powerpoint/2010/main" val="26149030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DB3E52C-AC50-4520-B0F5-6EE61D4FA1C4}" type="datetimeFigureOut">
              <a:rPr lang="ru-RU" smtClean="0"/>
              <a:t>16.02.2023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E9F3F75-80C4-4599-BD08-3047268A64F6}" type="slidenum">
              <a:rPr lang="ru-RU" smtClean="0"/>
              <a:t>‹#›</a:t>
            </a:fld>
            <a:endParaRPr lang="ru-RU"/>
          </a:p>
        </p:txBody>
      </p:sp>
    </p:spTree>
    <p:extLst>
      <p:ext uri="{BB962C8B-B14F-4D97-AF65-F5344CB8AC3E}">
        <p14:creationId xmlns:p14="http://schemas.microsoft.com/office/powerpoint/2010/main" val="31488547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DB3E52C-AC50-4520-B0F5-6EE61D4FA1C4}" type="datetimeFigureOut">
              <a:rPr lang="ru-RU" smtClean="0"/>
              <a:t>16.02.2023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E9F3F75-80C4-4599-BD08-3047268A64F6}" type="slidenum">
              <a:rPr lang="ru-RU" smtClean="0"/>
              <a:t>‹#›</a:t>
            </a:fld>
            <a:endParaRPr lang="ru-RU"/>
          </a:p>
        </p:txBody>
      </p:sp>
    </p:spTree>
    <p:extLst>
      <p:ext uri="{BB962C8B-B14F-4D97-AF65-F5344CB8AC3E}">
        <p14:creationId xmlns:p14="http://schemas.microsoft.com/office/powerpoint/2010/main" val="3251882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DB3E52C-AC50-4520-B0F5-6EE61D4FA1C4}" type="datetimeFigureOut">
              <a:rPr lang="ru-RU" smtClean="0"/>
              <a:t>16.02.2023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E9F3F75-80C4-4599-BD08-3047268A64F6}" type="slidenum">
              <a:rPr lang="ru-RU" smtClean="0"/>
              <a:t>‹#›</a:t>
            </a:fld>
            <a:endParaRPr lang="ru-RU"/>
          </a:p>
        </p:txBody>
      </p:sp>
    </p:spTree>
    <p:extLst>
      <p:ext uri="{BB962C8B-B14F-4D97-AF65-F5344CB8AC3E}">
        <p14:creationId xmlns:p14="http://schemas.microsoft.com/office/powerpoint/2010/main" val="1401842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DB3E52C-AC50-4520-B0F5-6EE61D4FA1C4}" type="datetimeFigureOut">
              <a:rPr lang="ru-RU" smtClean="0"/>
              <a:t>16.02.2023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E9F3F75-80C4-4599-BD08-3047268A64F6}" type="slidenum">
              <a:rPr lang="ru-RU" smtClean="0"/>
              <a:t>‹#›</a:t>
            </a:fld>
            <a:endParaRPr lang="ru-RU"/>
          </a:p>
        </p:txBody>
      </p:sp>
    </p:spTree>
    <p:extLst>
      <p:ext uri="{BB962C8B-B14F-4D97-AF65-F5344CB8AC3E}">
        <p14:creationId xmlns:p14="http://schemas.microsoft.com/office/powerpoint/2010/main" val="1478991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DB3E52C-AC50-4520-B0F5-6EE61D4FA1C4}" type="datetimeFigureOut">
              <a:rPr lang="ru-RU" smtClean="0"/>
              <a:t>16.02.2023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E9F3F75-80C4-4599-BD08-3047268A64F6}" type="slidenum">
              <a:rPr lang="ru-RU" smtClean="0"/>
              <a:t>‹#›</a:t>
            </a:fld>
            <a:endParaRPr lang="ru-RU"/>
          </a:p>
        </p:txBody>
      </p:sp>
    </p:spTree>
    <p:extLst>
      <p:ext uri="{BB962C8B-B14F-4D97-AF65-F5344CB8AC3E}">
        <p14:creationId xmlns:p14="http://schemas.microsoft.com/office/powerpoint/2010/main" val="1447647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DB3E52C-AC50-4520-B0F5-6EE61D4FA1C4}" type="datetimeFigureOut">
              <a:rPr lang="ru-RU" smtClean="0"/>
              <a:t>16.02.2023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E9F3F75-80C4-4599-BD08-3047268A64F6}" type="slidenum">
              <a:rPr lang="ru-RU" smtClean="0"/>
              <a:t>‹#›</a:t>
            </a:fld>
            <a:endParaRPr lang="ru-RU"/>
          </a:p>
        </p:txBody>
      </p:sp>
    </p:spTree>
    <p:extLst>
      <p:ext uri="{BB962C8B-B14F-4D97-AF65-F5344CB8AC3E}">
        <p14:creationId xmlns:p14="http://schemas.microsoft.com/office/powerpoint/2010/main" val="886888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DB3E52C-AC50-4520-B0F5-6EE61D4FA1C4}" type="datetimeFigureOut">
              <a:rPr lang="ru-RU" smtClean="0"/>
              <a:t>16.02.2023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E9F3F75-80C4-4599-BD08-3047268A64F6}" type="slidenum">
              <a:rPr lang="ru-RU" smtClean="0"/>
              <a:t>‹#›</a:t>
            </a:fld>
            <a:endParaRPr lang="ru-RU"/>
          </a:p>
        </p:txBody>
      </p:sp>
    </p:spTree>
    <p:extLst>
      <p:ext uri="{BB962C8B-B14F-4D97-AF65-F5344CB8AC3E}">
        <p14:creationId xmlns:p14="http://schemas.microsoft.com/office/powerpoint/2010/main" val="2267823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B3E52C-AC50-4520-B0F5-6EE61D4FA1C4}" type="datetimeFigureOut">
              <a:rPr lang="ru-RU" smtClean="0"/>
              <a:t>16.02.2023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E9F3F75-80C4-4599-BD08-3047268A64F6}" type="slidenum">
              <a:rPr lang="ru-RU" smtClean="0"/>
              <a:t>‹#›</a:t>
            </a:fld>
            <a:endParaRPr lang="ru-RU"/>
          </a:p>
        </p:txBody>
      </p:sp>
    </p:spTree>
    <p:extLst>
      <p:ext uri="{BB962C8B-B14F-4D97-AF65-F5344CB8AC3E}">
        <p14:creationId xmlns:p14="http://schemas.microsoft.com/office/powerpoint/2010/main" val="1148601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EDB3E52C-AC50-4520-B0F5-6EE61D4FA1C4}" type="datetimeFigureOut">
              <a:rPr lang="ru-RU" smtClean="0"/>
              <a:t>16.02.2023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E9F3F75-80C4-4599-BD08-3047268A64F6}" type="slidenum">
              <a:rPr lang="ru-RU" smtClean="0"/>
              <a:t>‹#›</a:t>
            </a:fld>
            <a:endParaRPr lang="ru-RU"/>
          </a:p>
        </p:txBody>
      </p:sp>
    </p:spTree>
    <p:extLst>
      <p:ext uri="{BB962C8B-B14F-4D97-AF65-F5344CB8AC3E}">
        <p14:creationId xmlns:p14="http://schemas.microsoft.com/office/powerpoint/2010/main" val="263811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DB3E52C-AC50-4520-B0F5-6EE61D4FA1C4}" type="datetimeFigureOut">
              <a:rPr lang="ru-RU" smtClean="0"/>
              <a:t>16.02.2023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E9F3F75-80C4-4599-BD08-3047268A64F6}" type="slidenum">
              <a:rPr lang="ru-RU" smtClean="0"/>
              <a:t>‹#›</a:t>
            </a:fld>
            <a:endParaRPr lang="ru-RU"/>
          </a:p>
        </p:txBody>
      </p:sp>
    </p:spTree>
    <p:extLst>
      <p:ext uri="{BB962C8B-B14F-4D97-AF65-F5344CB8AC3E}">
        <p14:creationId xmlns:p14="http://schemas.microsoft.com/office/powerpoint/2010/main" val="3913606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DB3E52C-AC50-4520-B0F5-6EE61D4FA1C4}" type="datetimeFigureOut">
              <a:rPr lang="ru-RU" smtClean="0"/>
              <a:t>16.02.2023</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E9F3F75-80C4-4599-BD08-3047268A64F6}" type="slidenum">
              <a:rPr lang="ru-RU" smtClean="0"/>
              <a:t>‹#›</a:t>
            </a:fld>
            <a:endParaRPr lang="ru-RU"/>
          </a:p>
        </p:txBody>
      </p:sp>
    </p:spTree>
    <p:extLst>
      <p:ext uri="{BB962C8B-B14F-4D97-AF65-F5344CB8AC3E}">
        <p14:creationId xmlns:p14="http://schemas.microsoft.com/office/powerpoint/2010/main" val="2432808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xmlns="" id="{9738663B-FE04-462A-8C78-1A662E54FA53}"/>
              </a:ext>
            </a:extLst>
          </p:cNvPr>
          <p:cNvPicPr>
            <a:picLocks noChangeAspect="1"/>
          </p:cNvPicPr>
          <p:nvPr/>
        </p:nvPicPr>
        <p:blipFill>
          <a:blip r:embed="rId2"/>
          <a:stretch>
            <a:fillRect/>
          </a:stretch>
        </p:blipFill>
        <p:spPr>
          <a:xfrm>
            <a:off x="263352" y="213026"/>
            <a:ext cx="1658256" cy="1542422"/>
          </a:xfrm>
          <a:prstGeom prst="rect">
            <a:avLst/>
          </a:prstGeom>
        </p:spPr>
      </p:pic>
      <p:sp>
        <p:nvSpPr>
          <p:cNvPr id="6" name="Прямоугольник 5">
            <a:extLst>
              <a:ext uri="{FF2B5EF4-FFF2-40B4-BE49-F238E27FC236}">
                <a16:creationId xmlns:a16="http://schemas.microsoft.com/office/drawing/2014/main" xmlns="" id="{A68CEB32-1D5C-4231-AAB6-7C50CE29952F}"/>
              </a:ext>
            </a:extLst>
          </p:cNvPr>
          <p:cNvSpPr/>
          <p:nvPr/>
        </p:nvSpPr>
        <p:spPr>
          <a:xfrm>
            <a:off x="2639616" y="213026"/>
            <a:ext cx="7080448" cy="369332"/>
          </a:xfrm>
          <a:prstGeom prst="rect">
            <a:avLst/>
          </a:prstGeom>
        </p:spPr>
        <p:txBody>
          <a:bodyPr wrap="square">
            <a:spAutoFit/>
          </a:bodyPr>
          <a:lstStyle/>
          <a:p>
            <a:pPr algn="ctr"/>
            <a:r>
              <a:rPr lang="kk-KZ" b="1" dirty="0" smtClean="0">
                <a:latin typeface="Times New Roman" pitchFamily="18" charset="0"/>
                <a:cs typeface="Times New Roman" pitchFamily="18" charset="0"/>
              </a:rPr>
              <a:t>Әл-Фараби </a:t>
            </a:r>
            <a:r>
              <a:rPr lang="kk-KZ" b="1" dirty="0">
                <a:latin typeface="Times New Roman" pitchFamily="18" charset="0"/>
                <a:cs typeface="Times New Roman" pitchFamily="18" charset="0"/>
              </a:rPr>
              <a:t>атындағы Қазақ Ұлттық </a:t>
            </a:r>
            <a:r>
              <a:rPr lang="kk-KZ" b="1" dirty="0" smtClean="0">
                <a:latin typeface="Times New Roman" pitchFamily="18" charset="0"/>
                <a:cs typeface="Times New Roman" pitchFamily="18" charset="0"/>
              </a:rPr>
              <a:t>Университеті</a:t>
            </a:r>
            <a:endParaRPr lang="kk-KZ" b="1" dirty="0">
              <a:latin typeface="Times New Roman" pitchFamily="18" charset="0"/>
              <a:cs typeface="Times New Roman" pitchFamily="18" charset="0"/>
            </a:endParaRPr>
          </a:p>
        </p:txBody>
      </p:sp>
      <p:sp>
        <p:nvSpPr>
          <p:cNvPr id="8" name="Прямоугольник 7">
            <a:extLst>
              <a:ext uri="{FF2B5EF4-FFF2-40B4-BE49-F238E27FC236}">
                <a16:creationId xmlns:a16="http://schemas.microsoft.com/office/drawing/2014/main" xmlns="" id="{F93D21B0-62E2-4335-BF45-0262170E1A39}"/>
              </a:ext>
            </a:extLst>
          </p:cNvPr>
          <p:cNvSpPr/>
          <p:nvPr/>
        </p:nvSpPr>
        <p:spPr>
          <a:xfrm>
            <a:off x="1415442" y="2960154"/>
            <a:ext cx="9361115" cy="1508105"/>
          </a:xfrm>
          <a:prstGeom prst="rect">
            <a:avLst/>
          </a:prstGeom>
        </p:spPr>
        <p:txBody>
          <a:bodyPr wrap="square">
            <a:spAutoFit/>
          </a:bodyPr>
          <a:lstStyle/>
          <a:p>
            <a:pPr algn="ctr">
              <a:lnSpc>
                <a:spcPct val="115000"/>
              </a:lnSpc>
            </a:pPr>
            <a:r>
              <a:rPr lang="kk-KZ" sz="4000" b="1" dirty="0" smtClean="0">
                <a:latin typeface="Times New Roman" panose="02020603050405020304" pitchFamily="18" charset="0"/>
                <a:cs typeface="Times New Roman" panose="02020603050405020304" pitchFamily="18" charset="0"/>
              </a:rPr>
              <a:t>3-4 дәріс</a:t>
            </a:r>
            <a:endParaRPr lang="ru-RU" sz="4000" b="1" dirty="0" smtClean="0">
              <a:latin typeface="Times New Roman" panose="02020603050405020304" pitchFamily="18" charset="0"/>
              <a:cs typeface="Times New Roman" panose="02020603050405020304" pitchFamily="18" charset="0"/>
            </a:endParaRPr>
          </a:p>
          <a:p>
            <a:pPr algn="ctr">
              <a:lnSpc>
                <a:spcPct val="115000"/>
              </a:lnSpc>
              <a:spcAft>
                <a:spcPts val="0"/>
              </a:spcAft>
            </a:pPr>
            <a:endParaRPr lang="ru-RU" sz="40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5409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скругленные углы 3">
            <a:extLst>
              <a:ext uri="{FF2B5EF4-FFF2-40B4-BE49-F238E27FC236}">
                <a16:creationId xmlns:a16="http://schemas.microsoft.com/office/drawing/2014/main" xmlns="" id="{C55F71FE-B26D-460B-81DB-8A6BB11B8755}"/>
              </a:ext>
            </a:extLst>
          </p:cNvPr>
          <p:cNvSpPr/>
          <p:nvPr/>
        </p:nvSpPr>
        <p:spPr>
          <a:xfrm>
            <a:off x="95534" y="218363"/>
            <a:ext cx="11955439" cy="663963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kk-KZ" sz="1600"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Отбасы</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қызметтері</a:t>
            </a:r>
            <a:r>
              <a:rPr lang="en-US" b="1"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1) </a:t>
            </a:r>
            <a:r>
              <a:rPr lang="en-US" b="1" dirty="0" err="1">
                <a:latin typeface="Times New Roman" panose="02020603050405020304" pitchFamily="18" charset="0"/>
                <a:cs typeface="Times New Roman" panose="02020603050405020304" pitchFamily="18" charset="0"/>
              </a:rPr>
              <a:t>репродуктивті</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қызметте</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іштен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өсе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отырып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өзін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қайталап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өндіру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механизміне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болады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Яғни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баланың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дүниеге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келуі</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арқылы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отбасы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қоғамның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биологиялық</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үздіксіздігін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қамтамасыз</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етеді</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2) </a:t>
            </a:r>
            <a:r>
              <a:rPr lang="en-US" b="1" dirty="0" err="1">
                <a:latin typeface="Times New Roman" panose="02020603050405020304" pitchFamily="18" charset="0"/>
                <a:cs typeface="Times New Roman" panose="02020603050405020304" pitchFamily="18" charset="0"/>
              </a:rPr>
              <a:t>тәрбиелік</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қызм</a:t>
            </a:r>
            <a:r>
              <a:rPr lang="en-US" dirty="0" err="1">
                <a:latin typeface="Times New Roman" panose="02020603050405020304" pitchFamily="18" charset="0"/>
                <a:cs typeface="Times New Roman" panose="02020603050405020304" pitchFamily="18" charset="0"/>
              </a:rPr>
              <a:t>етте</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баланың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өміріндегі</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ең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жауапты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кезеңде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отбасы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оны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әлеуметтендіріп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орнықты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дамуыны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жағдай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жасайды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қабілетін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талабын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қажеттіліктерін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айқындайды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Ішкі</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адамгершілік</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сезімдік</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қамқорлық</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сыйластық</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факторларын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игеріп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бала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өзінің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жоғары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менін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қалыптастыратын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мінез-құлық</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нормаларын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меңгере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бастайды</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3) </a:t>
            </a:r>
            <a:r>
              <a:rPr lang="en-US" b="1" dirty="0" err="1">
                <a:latin typeface="Times New Roman" panose="02020603050405020304" pitchFamily="18" charset="0"/>
                <a:cs typeface="Times New Roman" panose="02020603050405020304" pitchFamily="18" charset="0"/>
              </a:rPr>
              <a:t>шаруашылық</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тұрмыстық</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қызмет</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отбасы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мүшелерінің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сұраныстарын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қамтамасыз</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ету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олардың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денсаулықтарын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қолдау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балаларға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қамқор</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болуымен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сипатталады</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4) </a:t>
            </a:r>
            <a:r>
              <a:rPr lang="en-US" b="1" dirty="0" err="1">
                <a:latin typeface="Times New Roman" panose="02020603050405020304" pitchFamily="18" charset="0"/>
                <a:cs typeface="Times New Roman" panose="02020603050405020304" pitchFamily="18" charset="0"/>
              </a:rPr>
              <a:t>экономикалық</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қызмет</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кәмелетке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толмаған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және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еңбекке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жарамсыз</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отбасы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мүшелерін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материалдық</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жағынан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қамтамасыз</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ету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оларға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қолдау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көрсетуге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негізделеді</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5) </a:t>
            </a:r>
            <a:r>
              <a:rPr lang="en-US" b="1" dirty="0" err="1">
                <a:latin typeface="Times New Roman" panose="02020603050405020304" pitchFamily="18" charset="0"/>
                <a:cs typeface="Times New Roman" panose="02020603050405020304" pitchFamily="18" charset="0"/>
              </a:rPr>
              <a:t>алғашқы</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әлеуметтік</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бақылау</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әлеуметтік</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өмірдің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әртүрлі</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салаларында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отбасы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мүшелерінің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тәртібін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моральдық</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жағынан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қалыптастыру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жұбайлар</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қарым-қатынастарындағы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міндеттер</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мен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жауапкершіліктерді</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балалар</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мен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ата-аналар</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арасындағы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қарым-қатынастарды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ретттеу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қызметін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атқарады</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6) </a:t>
            </a:r>
            <a:r>
              <a:rPr lang="en-US" b="1" dirty="0" err="1">
                <a:latin typeface="Times New Roman" panose="02020603050405020304" pitchFamily="18" charset="0"/>
                <a:cs typeface="Times New Roman" panose="02020603050405020304" pitchFamily="18" charset="0"/>
              </a:rPr>
              <a:t>рухани</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қатынасты</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дамыту</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қызметі</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отбасы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мүшелерінің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тұлғасын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қалыптастыруға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олардың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рухани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құндылықтарын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байытуға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некелік</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одақтың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достық</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негізін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бекітуге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негізделеді</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7) </a:t>
            </a:r>
            <a:r>
              <a:rPr lang="en-US" b="1" dirty="0" err="1">
                <a:latin typeface="Times New Roman" panose="02020603050405020304" pitchFamily="18" charset="0"/>
                <a:cs typeface="Times New Roman" panose="02020603050405020304" pitchFamily="18" charset="0"/>
              </a:rPr>
              <a:t>әлеуметтік</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мәртебе</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беру</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қызметі</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отбасы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мүшелеріне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белгілі</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бір</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әлеуметтік</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мәртебе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беретін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қоғам</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құрылымын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ұдайы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жетілдіріп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отыруға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арналады</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8) </a:t>
            </a:r>
            <a:r>
              <a:rPr lang="en-US" b="1" dirty="0" err="1">
                <a:latin typeface="Times New Roman" panose="02020603050405020304" pitchFamily="18" charset="0"/>
                <a:cs typeface="Times New Roman" panose="02020603050405020304" pitchFamily="18" charset="0"/>
              </a:rPr>
              <a:t>әлеуметтік</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және</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сезімдік</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қорғау</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қызметі</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адамға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жақын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туыстары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тарапынан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қолдау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көрсетіп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адамның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өзін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отбасында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қадірлі</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сүйікті</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сезініп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өміріне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араша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түсетін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жандардың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барын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ұғынуы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оның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қамқорлық</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қауіпсіздік</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сезімін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оятып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бойына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рухани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күш-жігер</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сенімділік</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береді</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9) </a:t>
            </a:r>
            <a:r>
              <a:rPr lang="en-US" b="1" dirty="0" err="1">
                <a:latin typeface="Times New Roman" panose="02020603050405020304" pitchFamily="18" charset="0"/>
                <a:cs typeface="Times New Roman" panose="02020603050405020304" pitchFamily="18" charset="0"/>
              </a:rPr>
              <a:t>фелициотологиялық</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қызмет</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отбасындағы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сүйіспеншілік</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махаббат</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пен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бақытқа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негізделеді</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gn="just"/>
            <a:r>
              <a:rPr lang="en-US" dirty="0" err="1">
                <a:latin typeface="Times New Roman" panose="02020603050405020304" pitchFamily="18" charset="0"/>
                <a:cs typeface="Times New Roman" panose="02020603050405020304" pitchFamily="18" charset="0"/>
              </a:rPr>
              <a:t>Сонымен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отбасы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әлеуметтік</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институт</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ретінде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адамзат</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тарихында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маңызды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рөл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атқарады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баланың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дүниеге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келіп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өсіп-жетілуін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қамтамасыз</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етіп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отбасы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мүшелерінің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тіршілігін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қолдап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ұрпақтардың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физикалық</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және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әлеуметтік</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мәдени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жалғастығы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арқылы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социумның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өмір</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сүруінің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базалық</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алғышарттарын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жасайды</a:t>
            </a:r>
            <a:endParaRPr lang="ru-RU"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3733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a:extLst>
              <a:ext uri="{FF2B5EF4-FFF2-40B4-BE49-F238E27FC236}">
                <a16:creationId xmlns:a16="http://schemas.microsoft.com/office/drawing/2014/main" xmlns="" id="{6D9B2E5F-4048-48BC-AAAD-47B966DFC0F9}"/>
              </a:ext>
            </a:extLst>
          </p:cNvPr>
          <p:cNvSpPr/>
          <p:nvPr/>
        </p:nvSpPr>
        <p:spPr>
          <a:xfrm rot="16200000">
            <a:off x="-2245113" y="3014955"/>
            <a:ext cx="5467567" cy="39604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kk-KZ" b="1" dirty="0"/>
              <a:t>Кемел адамды тәрбиелеудің жолдары</a:t>
            </a:r>
            <a:endParaRPr lang="ru-RU" b="1" dirty="0">
              <a:solidFill>
                <a:schemeClr val="tx1"/>
              </a:solidFill>
            </a:endParaRPr>
          </a:p>
        </p:txBody>
      </p:sp>
      <p:sp>
        <p:nvSpPr>
          <p:cNvPr id="6" name="Прямоугольник 5">
            <a:extLst>
              <a:ext uri="{FF2B5EF4-FFF2-40B4-BE49-F238E27FC236}">
                <a16:creationId xmlns:a16="http://schemas.microsoft.com/office/drawing/2014/main" xmlns="" id="{B3331595-CBC0-4B9C-89B7-55EDCF70B75F}"/>
              </a:ext>
            </a:extLst>
          </p:cNvPr>
          <p:cNvSpPr/>
          <p:nvPr/>
        </p:nvSpPr>
        <p:spPr>
          <a:xfrm>
            <a:off x="1199456" y="332656"/>
            <a:ext cx="10585176" cy="14401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kk-KZ" dirty="0" smtClean="0"/>
              <a:t> </a:t>
            </a:r>
            <a:r>
              <a:rPr lang="kk-KZ" b="1" dirty="0">
                <a:latin typeface="Times New Roman" panose="02020603050405020304" pitchFamily="18" charset="0"/>
                <a:cs typeface="Times New Roman" panose="02020603050405020304" pitchFamily="18" charset="0"/>
              </a:rPr>
              <a:t>баланың бақытқа қол жеткізудегі қасиеттерінің негізі қаланатын тәрбие институты </a:t>
            </a:r>
            <a:r>
              <a:rPr lang="kk-KZ" b="1" i="1" dirty="0">
                <a:latin typeface="Times New Roman" panose="02020603050405020304" pitchFamily="18" charset="0"/>
                <a:cs typeface="Times New Roman" panose="02020603050405020304" pitchFamily="18" charset="0"/>
              </a:rPr>
              <a:t>отбасы ортасы </a:t>
            </a:r>
            <a:endParaRPr lang="ru-RU" b="1" dirty="0">
              <a:latin typeface="Times New Roman" panose="02020603050405020304" pitchFamily="18"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xmlns="" id="{E9C8771D-F814-4705-BE0A-6B1766DEBB61}"/>
              </a:ext>
            </a:extLst>
          </p:cNvPr>
          <p:cNvSpPr/>
          <p:nvPr/>
        </p:nvSpPr>
        <p:spPr>
          <a:xfrm>
            <a:off x="1199454" y="1988840"/>
            <a:ext cx="10585177" cy="122413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kk-KZ" b="1" dirty="0">
                <a:latin typeface="Times New Roman" panose="02020603050405020304" pitchFamily="18" charset="0"/>
                <a:cs typeface="Times New Roman" panose="02020603050405020304" pitchFamily="18" charset="0"/>
              </a:rPr>
              <a:t>Ж.Баласағұнның  "Құтты бiлiк" </a:t>
            </a:r>
            <a:endParaRPr lang="kk-KZ" b="1" dirty="0" smtClean="0">
              <a:latin typeface="Times New Roman" panose="02020603050405020304" pitchFamily="18" charset="0"/>
              <a:cs typeface="Times New Roman" panose="02020603050405020304" pitchFamily="18" charset="0"/>
            </a:endParaRPr>
          </a:p>
          <a:p>
            <a:pPr algn="just"/>
            <a:r>
              <a:rPr lang="kk-KZ" b="1" dirty="0" smtClean="0">
                <a:latin typeface="Times New Roman" panose="02020603050405020304" pitchFamily="18" charset="0"/>
                <a:cs typeface="Times New Roman" panose="02020603050405020304" pitchFamily="18" charset="0"/>
              </a:rPr>
              <a:t> </a:t>
            </a:r>
            <a:r>
              <a:rPr lang="kk-KZ" b="1" dirty="0">
                <a:latin typeface="Times New Roman" panose="02020603050405020304" pitchFamily="18" charset="0"/>
                <a:cs typeface="Times New Roman" panose="02020603050405020304" pitchFamily="18" charset="0"/>
              </a:rPr>
              <a:t>«</a:t>
            </a:r>
            <a:r>
              <a:rPr lang="kk-KZ" b="1" i="1" dirty="0">
                <a:latin typeface="Times New Roman" panose="02020603050405020304" pitchFamily="18" charset="0"/>
                <a:cs typeface="Times New Roman" panose="02020603050405020304" pitchFamily="18" charset="0"/>
              </a:rPr>
              <a:t>Шолжаңдатпа, бiлсiн тәртiп, талапты, Талап қысқан бала құтты, талантты»,(1950 бәйт) </a:t>
            </a:r>
            <a:endParaRPr lang="ru-RU" b="1" dirty="0">
              <a:latin typeface="Times New Roman" panose="02020603050405020304" pitchFamily="18" charset="0"/>
              <a:cs typeface="Times New Roman" panose="02020603050405020304" pitchFamily="18" charset="0"/>
            </a:endParaRPr>
          </a:p>
        </p:txBody>
      </p:sp>
      <p:sp>
        <p:nvSpPr>
          <p:cNvPr id="8" name="Прямоугольник 7">
            <a:extLst>
              <a:ext uri="{FF2B5EF4-FFF2-40B4-BE49-F238E27FC236}">
                <a16:creationId xmlns:a16="http://schemas.microsoft.com/office/drawing/2014/main" xmlns="" id="{6B3ECEFF-A332-42E5-B14D-751980A43E67}"/>
              </a:ext>
            </a:extLst>
          </p:cNvPr>
          <p:cNvSpPr/>
          <p:nvPr/>
        </p:nvSpPr>
        <p:spPr>
          <a:xfrm>
            <a:off x="1199454" y="3429000"/>
            <a:ext cx="10585178" cy="108012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sr-Cyrl-CS" b="1" dirty="0">
                <a:latin typeface="Times New Roman" panose="02020603050405020304" pitchFamily="18" charset="0"/>
                <a:cs typeface="Times New Roman" panose="02020603050405020304" pitchFamily="18" charset="0"/>
              </a:rPr>
              <a:t>Әл-Фараби мінез-құлық тәрбиесінің құралы, әдістерін белгілеуде Аристотельдің адамдағы барлық мінез - құлық қасиеттерді туа біткен емес, жаттығу, әдеттену, машықтану, нәтижесі деген қағиданы басшылыққа алады</a:t>
            </a:r>
            <a:endParaRPr lang="ru-RU" b="1" dirty="0">
              <a:latin typeface="Times New Roman" panose="02020603050405020304" pitchFamily="18" charset="0"/>
              <a:cs typeface="Times New Roman" panose="02020603050405020304" pitchFamily="18" charset="0"/>
            </a:endParaRPr>
          </a:p>
        </p:txBody>
      </p:sp>
      <p:sp>
        <p:nvSpPr>
          <p:cNvPr id="9" name="Прямоугольник 8">
            <a:extLst>
              <a:ext uri="{FF2B5EF4-FFF2-40B4-BE49-F238E27FC236}">
                <a16:creationId xmlns:a16="http://schemas.microsoft.com/office/drawing/2014/main" xmlns="" id="{299BBA84-E731-4DCD-A126-E939950DC5D4}"/>
              </a:ext>
            </a:extLst>
          </p:cNvPr>
          <p:cNvSpPr/>
          <p:nvPr/>
        </p:nvSpPr>
        <p:spPr>
          <a:xfrm>
            <a:off x="1199454" y="4797152"/>
            <a:ext cx="10585178" cy="14401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kk-KZ" b="1" dirty="0" smtClean="0">
                <a:latin typeface="Times New Roman" panose="02020603050405020304" pitchFamily="18" charset="0"/>
                <a:cs typeface="Times New Roman" panose="02020603050405020304" pitchFamily="18" charset="0"/>
              </a:rPr>
              <a:t>Абайдың қара өздері</a:t>
            </a:r>
            <a:endParaRPr lang="ru-RU" b="1" dirty="0">
              <a:latin typeface="Times New Roman" panose="02020603050405020304" pitchFamily="18" charset="0"/>
              <a:cs typeface="Times New Roman" panose="02020603050405020304" pitchFamily="18" charset="0"/>
            </a:endParaRPr>
          </a:p>
        </p:txBody>
      </p:sp>
      <p:cxnSp>
        <p:nvCxnSpPr>
          <p:cNvPr id="11" name="Прямая со стрелкой 10">
            <a:extLst>
              <a:ext uri="{FF2B5EF4-FFF2-40B4-BE49-F238E27FC236}">
                <a16:creationId xmlns:a16="http://schemas.microsoft.com/office/drawing/2014/main" xmlns="" id="{8F21A8A0-8164-4CDE-8106-DAFE561B9067}"/>
              </a:ext>
            </a:extLst>
          </p:cNvPr>
          <p:cNvCxnSpPr>
            <a:cxnSpLocks/>
            <a:stCxn id="5" idx="2"/>
            <a:endCxn id="6" idx="1"/>
          </p:cNvCxnSpPr>
          <p:nvPr/>
        </p:nvCxnSpPr>
        <p:spPr>
          <a:xfrm flipV="1">
            <a:off x="686692" y="1052736"/>
            <a:ext cx="512764" cy="216024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Прямая со стрелкой 12">
            <a:extLst>
              <a:ext uri="{FF2B5EF4-FFF2-40B4-BE49-F238E27FC236}">
                <a16:creationId xmlns:a16="http://schemas.microsoft.com/office/drawing/2014/main" xmlns="" id="{0384C7D3-5EFB-4D53-BEAC-20410DA205D5}"/>
              </a:ext>
            </a:extLst>
          </p:cNvPr>
          <p:cNvCxnSpPr>
            <a:cxnSpLocks/>
            <a:stCxn id="5" idx="2"/>
            <a:endCxn id="7" idx="1"/>
          </p:cNvCxnSpPr>
          <p:nvPr/>
        </p:nvCxnSpPr>
        <p:spPr>
          <a:xfrm flipV="1">
            <a:off x="686692" y="2600908"/>
            <a:ext cx="512762" cy="61206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 name="Прямая со стрелкой 14">
            <a:extLst>
              <a:ext uri="{FF2B5EF4-FFF2-40B4-BE49-F238E27FC236}">
                <a16:creationId xmlns:a16="http://schemas.microsoft.com/office/drawing/2014/main" xmlns="" id="{CBF9EB4F-3292-4CA2-98FD-517BC8A7A5A3}"/>
              </a:ext>
            </a:extLst>
          </p:cNvPr>
          <p:cNvCxnSpPr>
            <a:cxnSpLocks/>
            <a:stCxn id="5" idx="2"/>
            <a:endCxn id="8" idx="1"/>
          </p:cNvCxnSpPr>
          <p:nvPr/>
        </p:nvCxnSpPr>
        <p:spPr>
          <a:xfrm>
            <a:off x="686692" y="3212976"/>
            <a:ext cx="512762" cy="75608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 name="Прямая со стрелкой 16">
            <a:extLst>
              <a:ext uri="{FF2B5EF4-FFF2-40B4-BE49-F238E27FC236}">
                <a16:creationId xmlns:a16="http://schemas.microsoft.com/office/drawing/2014/main" xmlns="" id="{CCA574E3-FF08-4166-84FA-80E1C195FA2A}"/>
              </a:ext>
            </a:extLst>
          </p:cNvPr>
          <p:cNvCxnSpPr>
            <a:cxnSpLocks/>
            <a:stCxn id="5" idx="2"/>
            <a:endCxn id="9" idx="1"/>
          </p:cNvCxnSpPr>
          <p:nvPr/>
        </p:nvCxnSpPr>
        <p:spPr>
          <a:xfrm>
            <a:off x="686692" y="3212976"/>
            <a:ext cx="512762" cy="230425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0260221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скругленные углы 3">
            <a:extLst>
              <a:ext uri="{FF2B5EF4-FFF2-40B4-BE49-F238E27FC236}">
                <a16:creationId xmlns:a16="http://schemas.microsoft.com/office/drawing/2014/main" xmlns="" id="{C55F71FE-B26D-460B-81DB-8A6BB11B8755}"/>
              </a:ext>
            </a:extLst>
          </p:cNvPr>
          <p:cNvSpPr/>
          <p:nvPr/>
        </p:nvSpPr>
        <p:spPr>
          <a:xfrm>
            <a:off x="81886" y="218363"/>
            <a:ext cx="11955439" cy="663963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kk-KZ" sz="1600" dirty="0" smtClean="0">
                <a:latin typeface="Times New Roman" panose="02020603050405020304" pitchFamily="18" charset="0"/>
                <a:cs typeface="Times New Roman" panose="02020603050405020304" pitchFamily="18" charset="0"/>
              </a:rPr>
              <a:t>	Этнопедагогиканың </a:t>
            </a:r>
            <a:r>
              <a:rPr lang="kk-KZ" sz="1600" i="1" dirty="0" smtClean="0">
                <a:latin typeface="Times New Roman" panose="02020603050405020304" pitchFamily="18" charset="0"/>
                <a:cs typeface="Times New Roman" panose="02020603050405020304" pitchFamily="18" charset="0"/>
              </a:rPr>
              <a:t>Ұ</a:t>
            </a:r>
            <a:r>
              <a:rPr lang="ru-RU" sz="1600" i="1" dirty="0" err="1" smtClean="0">
                <a:latin typeface="Times New Roman" panose="02020603050405020304" pitchFamily="18" charset="0"/>
                <a:cs typeface="Times New Roman" panose="02020603050405020304" pitchFamily="18" charset="0"/>
              </a:rPr>
              <a:t>басты</a:t>
            </a:r>
            <a:r>
              <a:rPr lang="ru-RU" sz="1600" i="1" dirty="0" smtClean="0">
                <a:latin typeface="Times New Roman" panose="02020603050405020304" pitchFamily="18" charset="0"/>
                <a:cs typeface="Times New Roman" panose="02020603050405020304" pitchFamily="18" charset="0"/>
              </a:rPr>
              <a:t> </a:t>
            </a:r>
            <a:r>
              <a:rPr lang="ru-RU" sz="1600" i="1" dirty="0">
                <a:latin typeface="Times New Roman" panose="02020603050405020304" pitchFamily="18" charset="0"/>
                <a:cs typeface="Times New Roman" panose="02020603050405020304" pitchFamily="18" charset="0"/>
              </a:rPr>
              <a:t>қ</a:t>
            </a:r>
            <a:r>
              <a:rPr lang="kk-KZ" sz="1600" i="1" dirty="0">
                <a:latin typeface="Times New Roman" panose="02020603050405020304" pitchFamily="18" charset="0"/>
                <a:cs typeface="Times New Roman" panose="02020603050405020304" pitchFamily="18" charset="0"/>
              </a:rPr>
              <a:t>ұ</a:t>
            </a:r>
            <a:r>
              <a:rPr lang="ru-RU" sz="1600" i="1" dirty="0" err="1">
                <a:latin typeface="Times New Roman" panose="02020603050405020304" pitchFamily="18" charset="0"/>
                <a:cs typeface="Times New Roman" panose="02020603050405020304" pitchFamily="18" charset="0"/>
              </a:rPr>
              <a:t>ралы</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ауыз</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әдебиеті</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салт-дәстүрлер</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және</a:t>
            </a:r>
            <a:r>
              <a:rPr lang="ru-RU" sz="1600" i="1" dirty="0">
                <a:latin typeface="Times New Roman" panose="02020603050405020304" pitchFamily="18" charset="0"/>
                <a:cs typeface="Times New Roman" panose="02020603050405020304" pitchFamily="18" charset="0"/>
              </a:rPr>
              <a:t> дала </a:t>
            </a:r>
            <a:r>
              <a:rPr lang="ru-RU" sz="1600" i="1" dirty="0" err="1">
                <a:latin typeface="Times New Roman" panose="02020603050405020304" pitchFamily="18" charset="0"/>
                <a:cs typeface="Times New Roman" panose="02020603050405020304" pitchFamily="18" charset="0"/>
              </a:rPr>
              <a:t>даналарының</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тәлімдік</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өнегелері</a:t>
            </a:r>
            <a:r>
              <a:rPr lang="ru-RU" sz="1600" i="1" dirty="0">
                <a:latin typeface="Times New Roman" panose="02020603050405020304" pitchFamily="18" charset="0"/>
                <a:cs typeface="Times New Roman" panose="02020603050405020304" pitchFamily="18" charset="0"/>
              </a:rPr>
              <a:t> - </a:t>
            </a:r>
            <a:r>
              <a:rPr lang="ru-RU" sz="1600" i="1" dirty="0" err="1">
                <a:latin typeface="Times New Roman" panose="02020603050405020304" pitchFamily="18" charset="0"/>
                <a:cs typeface="Times New Roman" panose="02020603050405020304" pitchFamily="18" charset="0"/>
              </a:rPr>
              <a:t>қазақ</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этнопедагогикасы</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методологиясының</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әдіснамасының</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тірек-негізі</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болып</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табылады</a:t>
            </a:r>
            <a:r>
              <a:rPr lang="ru-RU" sz="1600" i="1" dirty="0">
                <a:latin typeface="Times New Roman" panose="02020603050405020304" pitchFamily="18" charset="0"/>
                <a:cs typeface="Times New Roman" panose="02020603050405020304" pitchFamily="18" charset="0"/>
              </a:rPr>
              <a:t>.</a:t>
            </a:r>
            <a:endParaRPr lang="ru-RU" sz="1600" dirty="0">
              <a:latin typeface="Times New Roman" panose="02020603050405020304" pitchFamily="18" charset="0"/>
              <a:cs typeface="Times New Roman" panose="02020603050405020304" pitchFamily="18" charset="0"/>
            </a:endParaRPr>
          </a:p>
          <a:p>
            <a:pPr algn="just"/>
            <a:r>
              <a:rPr lang="ru-RU" sz="1600" dirty="0" smtClean="0">
                <a:latin typeface="Times New Roman" panose="02020603050405020304" pitchFamily="18" charset="0"/>
                <a:cs typeface="Times New Roman" panose="02020603050405020304" pitchFamily="18" charset="0"/>
              </a:rPr>
              <a:t>	</a:t>
            </a:r>
            <a:r>
              <a:rPr lang="ru-RU" sz="1600" dirty="0" err="1" smtClean="0">
                <a:latin typeface="Times New Roman" panose="02020603050405020304" pitchFamily="18" charset="0"/>
                <a:cs typeface="Times New Roman" panose="02020603050405020304" pitchFamily="18" charset="0"/>
              </a:rPr>
              <a:t>Қазақ</a:t>
            </a: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халқының</a:t>
            </a:r>
            <a:r>
              <a:rPr lang="ru-RU" sz="1600" dirty="0">
                <a:latin typeface="Times New Roman" panose="02020603050405020304" pitchFamily="18" charset="0"/>
                <a:cs typeface="Times New Roman" panose="02020603050405020304" pitchFamily="18" charset="0"/>
              </a:rPr>
              <a:t> </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лттық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әдебиеті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жырлар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ертегілер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шешендік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сөздер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т.б</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әлемдегі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ең</a:t>
            </a:r>
            <a:r>
              <a:rPr lang="ru-RU" sz="1600" dirty="0">
                <a:latin typeface="Times New Roman" panose="02020603050405020304" pitchFamily="18" charset="0"/>
                <a:cs typeface="Times New Roman" panose="02020603050405020304" pitchFamily="18" charset="0"/>
              </a:rPr>
              <a:t> бай </a:t>
            </a:r>
            <a:r>
              <a:rPr lang="ru-RU" sz="1600" dirty="0" err="1">
                <a:latin typeface="Times New Roman" panose="02020603050405020304" pitchFamily="18" charset="0"/>
                <a:cs typeface="Times New Roman" panose="02020603050405020304" pitchFamily="18" charset="0"/>
              </a:rPr>
              <a:t>әдебиет</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Ол</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жастарды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ерлікке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бірлікке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еңбекке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адалдыққа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адамгершілікке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көркемдікке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тәрбиелейді</a:t>
            </a:r>
            <a:r>
              <a:rPr lang="ru-RU" sz="1600" dirty="0">
                <a:latin typeface="Times New Roman" panose="02020603050405020304" pitchFamily="18" charset="0"/>
                <a:cs typeface="Times New Roman" panose="02020603050405020304" pitchFamily="18" charset="0"/>
              </a:rPr>
              <a:t>.</a:t>
            </a:r>
          </a:p>
          <a:p>
            <a:pPr algn="just"/>
            <a:r>
              <a:rPr lang="ru-RU" sz="1600" dirty="0" err="1">
                <a:latin typeface="Times New Roman" panose="02020603050405020304" pitchFamily="18" charset="0"/>
                <a:cs typeface="Times New Roman" panose="02020603050405020304" pitchFamily="18" charset="0"/>
              </a:rPr>
              <a:t>Қазақ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халқының</a:t>
            </a:r>
            <a:r>
              <a:rPr lang="ru-RU" sz="1600" dirty="0">
                <a:latin typeface="Times New Roman" panose="02020603050405020304" pitchFamily="18" charset="0"/>
                <a:cs typeface="Times New Roman" panose="02020603050405020304" pitchFamily="18" charset="0"/>
              </a:rPr>
              <a:t> </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лттық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болмысы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ерекшеленіп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тәлім-тәрбиелік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негіздері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қалыптасқандығын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айқындайтын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оның</a:t>
            </a:r>
            <a:r>
              <a:rPr lang="ru-RU" sz="1600"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ауыз</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әдебиеті</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жазу</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мәдениетін</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зерттеу</a:t>
            </a:r>
            <a:r>
              <a:rPr lang="ru-RU" sz="1600" b="1"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ғылыми-теориялық</a:t>
            </a:r>
            <a:r>
              <a:rPr lang="ru-RU" sz="1600" dirty="0">
                <a:latin typeface="Times New Roman" panose="02020603050405020304" pitchFamily="18" charset="0"/>
                <a:cs typeface="Times New Roman" panose="02020603050405020304" pitchFamily="18" charset="0"/>
              </a:rPr>
              <a:t> т</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жырымдар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жасауға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негіз</a:t>
            </a:r>
            <a:r>
              <a:rPr lang="ru-RU" sz="1600" dirty="0">
                <a:latin typeface="Times New Roman" panose="02020603050405020304" pitchFamily="18" charset="0"/>
                <a:cs typeface="Times New Roman" panose="02020603050405020304" pitchFamily="18" charset="0"/>
              </a:rPr>
              <a:t> бола </a:t>
            </a:r>
            <a:r>
              <a:rPr lang="ru-RU" sz="1600" dirty="0" err="1">
                <a:latin typeface="Times New Roman" panose="02020603050405020304" pitchFamily="18" charset="0"/>
                <a:cs typeface="Times New Roman" panose="02020603050405020304" pitchFamily="18" charset="0"/>
              </a:rPr>
              <a:t>алады</a:t>
            </a:r>
            <a:r>
              <a:rPr lang="ru-RU" sz="1600" dirty="0">
                <a:latin typeface="Times New Roman" panose="02020603050405020304" pitchFamily="18" charset="0"/>
                <a:cs typeface="Times New Roman" panose="02020603050405020304" pitchFamily="18" charset="0"/>
              </a:rPr>
              <a:t>.</a:t>
            </a:r>
          </a:p>
          <a:p>
            <a:pPr algn="just"/>
            <a:r>
              <a:rPr lang="ru-RU" sz="1600" dirty="0" smtClean="0">
                <a:latin typeface="Times New Roman" panose="02020603050405020304" pitchFamily="18" charset="0"/>
                <a:cs typeface="Times New Roman" panose="02020603050405020304" pitchFamily="18" charset="0"/>
              </a:rPr>
              <a:t>	Бала </a:t>
            </a:r>
            <a:r>
              <a:rPr lang="ru-RU" sz="1600" dirty="0" err="1">
                <a:latin typeface="Times New Roman" panose="02020603050405020304" pitchFamily="18" charset="0"/>
                <a:cs typeface="Times New Roman" panose="02020603050405020304" pitchFamily="18" charset="0"/>
              </a:rPr>
              <a:t>тәрбиесін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заттың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атын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атап</a:t>
            </a:r>
            <a:r>
              <a:rPr lang="ru-RU" sz="1600" dirty="0">
                <a:latin typeface="Times New Roman" panose="02020603050405020304" pitchFamily="18" charset="0"/>
                <a:cs typeface="Times New Roman" panose="02020603050405020304" pitchFamily="18" charset="0"/>
              </a:rPr>
              <a:t>, </a:t>
            </a:r>
            <a:r>
              <a:rPr lang="ru-RU" sz="1600" b="1" dirty="0">
                <a:latin typeface="Times New Roman" panose="02020603050405020304" pitchFamily="18" charset="0"/>
                <a:cs typeface="Times New Roman" panose="02020603050405020304" pitchFamily="18" charset="0"/>
              </a:rPr>
              <a:t>сан </a:t>
            </a:r>
            <a:r>
              <a:rPr lang="ru-RU" sz="1600" b="1" dirty="0" err="1">
                <a:latin typeface="Times New Roman" panose="02020603050405020304" pitchFamily="18" charset="0"/>
                <a:cs typeface="Times New Roman" panose="02020603050405020304" pitchFamily="18" charset="0"/>
              </a:rPr>
              <a:t>үйретуден</a:t>
            </a:r>
            <a:r>
              <a:rPr lang="ru-RU" sz="1600" b="1"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бастаған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қазақтың</a:t>
            </a:r>
            <a:r>
              <a:rPr lang="ru-RU" sz="1600" dirty="0">
                <a:latin typeface="Times New Roman" panose="02020603050405020304" pitchFamily="18" charset="0"/>
                <a:cs typeface="Times New Roman" panose="02020603050405020304" pitchFamily="18" charset="0"/>
              </a:rPr>
              <a:t> </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лттық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тәліміндегі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ерекшеліктер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сол</a:t>
            </a:r>
            <a:r>
              <a:rPr lang="ru-RU" sz="1600" dirty="0">
                <a:latin typeface="Times New Roman" panose="02020603050405020304" pitchFamily="18" charset="0"/>
                <a:cs typeface="Times New Roman" panose="02020603050405020304" pitchFamily="18" charset="0"/>
              </a:rPr>
              <a:t> </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лттың</a:t>
            </a:r>
            <a:r>
              <a:rPr lang="ru-RU" sz="1600" dirty="0">
                <a:latin typeface="Times New Roman" panose="02020603050405020304" pitchFamily="18" charset="0"/>
                <a:cs typeface="Times New Roman" panose="02020603050405020304" pitchFamily="18" charset="0"/>
              </a:rPr>
              <a:t> т</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рмыс-тіршілігіне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тарихи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және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табиғи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жағдайларына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байланысты</a:t>
            </a:r>
            <a:r>
              <a:rPr lang="ru-RU" sz="1600" dirty="0">
                <a:latin typeface="Times New Roman" panose="02020603050405020304" pitchFamily="18" charset="0"/>
                <a:cs typeface="Times New Roman" panose="02020603050405020304" pitchFamily="18" charset="0"/>
              </a:rPr>
              <a:t>.</a:t>
            </a:r>
          </a:p>
          <a:p>
            <a:pPr algn="just"/>
            <a:r>
              <a:rPr lang="ru-RU" sz="1600" dirty="0" smtClean="0">
                <a:latin typeface="Times New Roman" panose="02020603050405020304" pitchFamily="18" charset="0"/>
                <a:cs typeface="Times New Roman" panose="02020603050405020304" pitchFamily="18" charset="0"/>
              </a:rPr>
              <a:t>	</a:t>
            </a:r>
            <a:r>
              <a:rPr lang="ru-RU" sz="1600" dirty="0" err="1" smtClean="0">
                <a:latin typeface="Times New Roman" panose="02020603050405020304" pitchFamily="18" charset="0"/>
                <a:cs typeface="Times New Roman" panose="02020603050405020304" pitchFamily="18" charset="0"/>
              </a:rPr>
              <a:t>Ауыз</a:t>
            </a: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әдебиетін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салт-дәстүрлермен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арқауластырып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халық</a:t>
            </a:r>
            <a:r>
              <a:rPr lang="ru-RU" sz="1600"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ана</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тілін</a:t>
            </a:r>
            <a:r>
              <a:rPr lang="ru-RU" sz="1600" b="1" dirty="0">
                <a:latin typeface="Times New Roman" panose="02020603050405020304" pitchFamily="18" charset="0"/>
                <a:cs typeface="Times New Roman" panose="02020603050405020304" pitchFamily="18" charset="0"/>
              </a:rPr>
              <a:t> </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лттық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ойдың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көрінісі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ретінде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айқындап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көрсете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білді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Балаға</a:t>
            </a:r>
            <a:r>
              <a:rPr lang="ru-RU" sz="1600" dirty="0">
                <a:latin typeface="Times New Roman" panose="02020603050405020304" pitchFamily="18" charset="0"/>
                <a:cs typeface="Times New Roman" panose="02020603050405020304" pitchFamily="18" charset="0"/>
              </a:rPr>
              <a:t> сан </a:t>
            </a:r>
            <a:r>
              <a:rPr lang="ru-RU" sz="1600" dirty="0" err="1">
                <a:latin typeface="Times New Roman" panose="02020603050405020304" pitchFamily="18" charset="0"/>
                <a:cs typeface="Times New Roman" panose="02020603050405020304" pitchFamily="18" charset="0"/>
              </a:rPr>
              <a:t>үйрету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үшін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әуелі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заттың</a:t>
            </a:r>
            <a:r>
              <a:rPr lang="ru-RU" sz="1600" dirty="0">
                <a:latin typeface="Times New Roman" panose="02020603050405020304" pitchFamily="18" charset="0"/>
                <a:cs typeface="Times New Roman" panose="02020603050405020304" pitchFamily="18" charset="0"/>
              </a:rPr>
              <a:t> не </a:t>
            </a:r>
            <a:r>
              <a:rPr lang="ru-RU" sz="1600" dirty="0" err="1">
                <a:latin typeface="Times New Roman" panose="02020603050405020304" pitchFamily="18" charset="0"/>
                <a:cs typeface="Times New Roman" panose="02020603050405020304" pitchFamily="18" charset="0"/>
              </a:rPr>
              <a:t>екенін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қандай</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екенін</a:t>
            </a:r>
            <a:r>
              <a:rPr lang="ru-RU" sz="1600" dirty="0">
                <a:latin typeface="Times New Roman" panose="02020603050405020304" pitchFamily="18" charset="0"/>
                <a:cs typeface="Times New Roman" panose="02020603050405020304" pitchFamily="18" charset="0"/>
              </a:rPr>
              <a:t> </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ғындырады</a:t>
            </a:r>
            <a:r>
              <a:rPr lang="ru-RU" sz="1600" dirty="0">
                <a:latin typeface="Times New Roman" panose="02020603050405020304" pitchFamily="18" charset="0"/>
                <a:cs typeface="Times New Roman" panose="02020603050405020304" pitchFamily="18" charset="0"/>
              </a:rPr>
              <a:t> да, </a:t>
            </a:r>
            <a:r>
              <a:rPr lang="ru-RU" sz="1600" dirty="0" err="1">
                <a:latin typeface="Times New Roman" panose="02020603050405020304" pitchFamily="18" charset="0"/>
                <a:cs typeface="Times New Roman" panose="02020603050405020304" pitchFamily="18" charset="0"/>
              </a:rPr>
              <a:t>халық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соның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санын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үйретеді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дегенім</a:t>
            </a:r>
            <a:r>
              <a:rPr lang="ru-RU" sz="1600" dirty="0">
                <a:latin typeface="Times New Roman" panose="02020603050405020304" pitchFamily="18" charset="0"/>
                <a:cs typeface="Times New Roman" panose="02020603050405020304" pitchFamily="18" charset="0"/>
              </a:rPr>
              <a:t> - </a:t>
            </a:r>
            <a:r>
              <a:rPr lang="ru-RU" sz="1600" dirty="0" err="1">
                <a:latin typeface="Times New Roman" panose="02020603050405020304" pitchFamily="18" charset="0"/>
                <a:cs typeface="Times New Roman" panose="02020603050405020304" pitchFamily="18" charset="0"/>
              </a:rPr>
              <a:t>білеу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екі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дегенім</a:t>
            </a:r>
            <a:r>
              <a:rPr lang="ru-RU" sz="1600" dirty="0">
                <a:latin typeface="Times New Roman" panose="02020603050405020304" pitchFamily="18" charset="0"/>
                <a:cs typeface="Times New Roman" panose="02020603050405020304" pitchFamily="18" charset="0"/>
              </a:rPr>
              <a:t> - </a:t>
            </a:r>
            <a:r>
              <a:rPr lang="ru-RU" sz="1600" dirty="0" err="1">
                <a:latin typeface="Times New Roman" panose="02020603050405020304" pitchFamily="18" charset="0"/>
                <a:cs typeface="Times New Roman" panose="02020603050405020304" pitchFamily="18" charset="0"/>
              </a:rPr>
              <a:t>егеу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үш</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дегенім</a:t>
            </a:r>
            <a:r>
              <a:rPr lang="ru-RU" sz="1600" dirty="0">
                <a:latin typeface="Times New Roman" panose="02020603050405020304" pitchFamily="18" charset="0"/>
                <a:cs typeface="Times New Roman" panose="02020603050405020304" pitchFamily="18" charset="0"/>
              </a:rPr>
              <a:t> - </a:t>
            </a:r>
            <a:r>
              <a:rPr lang="ru-RU" sz="1600" dirty="0" err="1">
                <a:latin typeface="Times New Roman" panose="02020603050405020304" pitchFamily="18" charset="0"/>
                <a:cs typeface="Times New Roman" panose="02020603050405020304" pitchFamily="18" charset="0"/>
              </a:rPr>
              <a:t>үскі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т.б</a:t>
            </a:r>
            <a:r>
              <a:rPr lang="ru-RU" sz="1600" dirty="0">
                <a:latin typeface="Times New Roman" panose="02020603050405020304" pitchFamily="18" charset="0"/>
                <a:cs typeface="Times New Roman" panose="02020603050405020304" pitchFamily="18" charset="0"/>
              </a:rPr>
              <a:t>.). Сан </a:t>
            </a:r>
            <a:r>
              <a:rPr lang="ru-RU" sz="1600" dirty="0" err="1">
                <a:latin typeface="Times New Roman" panose="02020603050405020304" pitchFamily="18" charset="0"/>
                <a:cs typeface="Times New Roman" panose="02020603050405020304" pitchFamily="18" charset="0"/>
              </a:rPr>
              <a:t>үйретуді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тіл</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ширатуды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мақал-мәтел</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үйретуді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тақпақ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жаттауды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игі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әдетке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одан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әдепке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әдептен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дәстүрге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айналдырып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қазақ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халқы</a:t>
            </a:r>
            <a:r>
              <a:rPr lang="ru-RU" sz="1600" dirty="0">
                <a:latin typeface="Times New Roman" panose="02020603050405020304" pitchFamily="18" charset="0"/>
                <a:cs typeface="Times New Roman" panose="02020603050405020304" pitchFamily="18" charset="0"/>
              </a:rPr>
              <a:t> </a:t>
            </a:r>
            <a:r>
              <a:rPr lang="ru-RU" sz="1600" b="1" dirty="0">
                <a:latin typeface="Times New Roman" panose="02020603050405020304" pitchFamily="18" charset="0"/>
                <a:cs typeface="Times New Roman" panose="02020603050405020304" pitchFamily="18" charset="0"/>
              </a:rPr>
              <a:t>"</a:t>
            </a:r>
            <a:r>
              <a:rPr lang="ru-RU" sz="1600" b="1" dirty="0" err="1">
                <a:latin typeface="Times New Roman" panose="02020603050405020304" pitchFamily="18" charset="0"/>
                <a:cs typeface="Times New Roman" panose="02020603050405020304" pitchFamily="18" charset="0"/>
              </a:rPr>
              <a:t>тілашар</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дәстүрін</a:t>
            </a:r>
            <a:r>
              <a:rPr lang="ru-RU" sz="1600" b="1"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қалыптастырды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Қалыптасқан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тілашар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дәстүрі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бойынша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халық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баланың</a:t>
            </a:r>
            <a:r>
              <a:rPr lang="ru-RU" sz="1600" dirty="0">
                <a:latin typeface="Times New Roman" panose="02020603050405020304" pitchFamily="18" charset="0"/>
                <a:cs typeface="Times New Roman" panose="02020603050405020304" pitchFamily="18" charset="0"/>
              </a:rPr>
              <a:t> 5 </a:t>
            </a:r>
            <a:r>
              <a:rPr lang="ru-RU" sz="1600" dirty="0" err="1">
                <a:latin typeface="Times New Roman" panose="02020603050405020304" pitchFamily="18" charset="0"/>
                <a:cs typeface="Times New Roman" panose="02020603050405020304" pitchFamily="18" charset="0"/>
              </a:rPr>
              <a:t>жасқа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дейінгі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тәлім-тәрбиесін</a:t>
            </a:r>
            <a:r>
              <a:rPr lang="ru-RU" sz="1600" dirty="0">
                <a:latin typeface="Times New Roman" panose="02020603050405020304" pitchFamily="18" charset="0"/>
                <a:cs typeface="Times New Roman" panose="02020603050405020304" pitchFamily="18" charset="0"/>
              </a:rPr>
              <a:t> осы </a:t>
            </a:r>
            <a:r>
              <a:rPr lang="ru-RU" sz="1600" dirty="0" err="1">
                <a:latin typeface="Times New Roman" panose="02020603050405020304" pitchFamily="18" charset="0"/>
                <a:cs typeface="Times New Roman" panose="02020603050405020304" pitchFamily="18" charset="0"/>
              </a:rPr>
              <a:t>тілашар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дәстүрімен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байланыстырады</a:t>
            </a:r>
            <a:r>
              <a:rPr lang="ru-RU" sz="1600" dirty="0">
                <a:latin typeface="Times New Roman" panose="02020603050405020304" pitchFamily="18" charset="0"/>
                <a:cs typeface="Times New Roman" panose="02020603050405020304" pitchFamily="18" charset="0"/>
              </a:rPr>
              <a:t>.</a:t>
            </a:r>
          </a:p>
          <a:p>
            <a:pPr algn="just"/>
            <a:r>
              <a:rPr lang="ru-RU" sz="1600" dirty="0" smtClean="0">
                <a:latin typeface="Times New Roman" panose="02020603050405020304" pitchFamily="18" charset="0"/>
                <a:cs typeface="Times New Roman" panose="02020603050405020304" pitchFamily="18" charset="0"/>
              </a:rPr>
              <a:t>	</a:t>
            </a:r>
            <a:r>
              <a:rPr lang="ru-RU" sz="1600" dirty="0" err="1" smtClean="0">
                <a:latin typeface="Times New Roman" panose="02020603050405020304" pitchFamily="18" charset="0"/>
                <a:cs typeface="Times New Roman" panose="02020603050405020304" pitchFamily="18" charset="0"/>
              </a:rPr>
              <a:t>Тілашар</a:t>
            </a: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дәстүрі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баланың</a:t>
            </a:r>
            <a:r>
              <a:rPr lang="ru-RU" sz="1600"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шілдехана</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тойы</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бесікке</a:t>
            </a:r>
            <a:r>
              <a:rPr lang="ru-RU" sz="1600" b="1" dirty="0">
                <a:latin typeface="Times New Roman" panose="02020603050405020304" pitchFamily="18" charset="0"/>
                <a:cs typeface="Times New Roman" panose="02020603050405020304" pitchFamily="18" charset="0"/>
              </a:rPr>
              <a:t> салу, т</a:t>
            </a:r>
            <a:r>
              <a:rPr lang="kk-KZ" sz="1600" b="1" dirty="0">
                <a:latin typeface="Times New Roman" panose="02020603050405020304" pitchFamily="18" charset="0"/>
                <a:cs typeface="Times New Roman" panose="02020603050405020304" pitchFamily="18" charset="0"/>
              </a:rPr>
              <a:t>ұ</a:t>
            </a:r>
            <a:r>
              <a:rPr lang="ru-RU" sz="1600" b="1" dirty="0" err="1">
                <a:latin typeface="Times New Roman" panose="02020603050405020304" pitchFamily="18" charset="0"/>
                <a:cs typeface="Times New Roman" panose="02020603050405020304" pitchFamily="18" charset="0"/>
              </a:rPr>
              <a:t>сау</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кесер</a:t>
            </a:r>
            <a:r>
              <a:rPr lang="ru-RU" sz="1600" b="1"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рәсімдерінен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басталып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бөбектің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тілі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шыға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бастағанда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оған</a:t>
            </a:r>
            <a:r>
              <a:rPr lang="ru-RU" sz="1600" dirty="0">
                <a:latin typeface="Times New Roman" panose="02020603050405020304" pitchFamily="18" charset="0"/>
                <a:cs typeface="Times New Roman" panose="02020603050405020304" pitchFamily="18" charset="0"/>
              </a:rPr>
              <a:t> сан </a:t>
            </a:r>
            <a:r>
              <a:rPr lang="ru-RU" sz="1600" dirty="0" err="1">
                <a:latin typeface="Times New Roman" panose="02020603050405020304" pitchFamily="18" charset="0"/>
                <a:cs typeface="Times New Roman" panose="02020603050405020304" pitchFamily="18" charset="0"/>
              </a:rPr>
              <a:t>үйрету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жаңылтпаштар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айтқызу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үш</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жастан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бастап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тақпақ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айтқызу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үйрету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дарынын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дамыту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рәсімдері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орындалады</a:t>
            </a:r>
            <a:r>
              <a:rPr lang="ru-RU" sz="1600" dirty="0">
                <a:latin typeface="Times New Roman" panose="02020603050405020304" pitchFamily="18" charset="0"/>
                <a:cs typeface="Times New Roman" panose="02020603050405020304" pitchFamily="18" charset="0"/>
              </a:rPr>
              <a:t>.</a:t>
            </a:r>
          </a:p>
          <a:p>
            <a:pPr algn="just"/>
            <a:r>
              <a:rPr lang="ru-RU" sz="1600" dirty="0" smtClean="0">
                <a:latin typeface="Times New Roman" panose="02020603050405020304" pitchFamily="18" charset="0"/>
                <a:cs typeface="Times New Roman" panose="02020603050405020304" pitchFamily="18" charset="0"/>
              </a:rPr>
              <a:t>	</a:t>
            </a:r>
            <a:r>
              <a:rPr lang="ru-RU" sz="1600" dirty="0" err="1" smtClean="0">
                <a:latin typeface="Times New Roman" panose="02020603050405020304" pitchFamily="18" charset="0"/>
                <a:cs typeface="Times New Roman" panose="02020603050405020304" pitchFamily="18" charset="0"/>
              </a:rPr>
              <a:t>Табиғатынан</a:t>
            </a:r>
            <a:r>
              <a:rPr lang="ru-RU" sz="1600" dirty="0" smtClean="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өнерпаз</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шешен</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меймандос</a:t>
            </a:r>
            <a:r>
              <a:rPr lang="kk-KZ" sz="1600" b="1" dirty="0">
                <a:latin typeface="Times New Roman" panose="02020603050405020304" pitchFamily="18" charset="0"/>
                <a:cs typeface="Times New Roman" panose="02020603050405020304" pitchFamily="18" charset="0"/>
              </a:rPr>
              <a:t>,</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мейірлі</a:t>
            </a:r>
            <a:r>
              <a:rPr lang="ru-RU" sz="1600" b="1"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халық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тәрбие</a:t>
            </a:r>
            <a:r>
              <a:rPr lang="ru-RU" sz="1600" dirty="0">
                <a:latin typeface="Times New Roman" panose="02020603050405020304" pitchFamily="18" charset="0"/>
                <a:cs typeface="Times New Roman" panose="02020603050405020304" pitchFamily="18" charset="0"/>
              </a:rPr>
              <a:t> мен </a:t>
            </a:r>
            <a:r>
              <a:rPr lang="ru-RU" sz="1600" dirty="0" err="1">
                <a:latin typeface="Times New Roman" panose="02020603050405020304" pitchFamily="18" charset="0"/>
                <a:cs typeface="Times New Roman" panose="02020603050405020304" pitchFamily="18" charset="0"/>
              </a:rPr>
              <a:t>дүниетаным</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үшін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санамақтарды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жаңылтпаштарды</a:t>
            </a:r>
            <a:r>
              <a:rPr lang="ru-RU" sz="1600" dirty="0">
                <a:latin typeface="Times New Roman" panose="02020603050405020304" pitchFamily="18" charset="0"/>
                <a:cs typeface="Times New Roman" panose="02020603050405020304" pitchFamily="18" charset="0"/>
              </a:rPr>
              <a:t>, ж</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мбақтарды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мазақтамаларды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мақал-мәтелдерді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жырларды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термелерді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шешендік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сөздерді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ертегілерді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аңыз</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әңгімелерді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шығарып</a:t>
            </a:r>
            <a:r>
              <a:rPr lang="ru-RU" sz="1600" dirty="0">
                <a:latin typeface="Times New Roman" panose="02020603050405020304" pitchFamily="18" charset="0"/>
                <a:cs typeface="Times New Roman" panose="02020603050405020304" pitchFamily="18" charset="0"/>
              </a:rPr>
              <a:t>, оны </a:t>
            </a:r>
            <a:r>
              <a:rPr lang="ru-RU" sz="1600" dirty="0" err="1">
                <a:latin typeface="Times New Roman" panose="02020603050405020304" pitchFamily="18" charset="0"/>
                <a:cs typeface="Times New Roman" panose="02020603050405020304" pitchFamily="18" charset="0"/>
              </a:rPr>
              <a:t>тәрбиеге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салт-дәстүрлермен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байланыстырып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пайдаланды</a:t>
            </a:r>
            <a:r>
              <a:rPr lang="ru-RU" sz="1600" dirty="0">
                <a:latin typeface="Times New Roman" panose="02020603050405020304" pitchFamily="18" charset="0"/>
                <a:cs typeface="Times New Roman" panose="02020603050405020304" pitchFamily="18" charset="0"/>
              </a:rPr>
              <a:t>.</a:t>
            </a:r>
          </a:p>
          <a:p>
            <a:pPr algn="just"/>
            <a:r>
              <a:rPr lang="ru-RU" sz="1600" b="1" dirty="0" smtClean="0">
                <a:latin typeface="Times New Roman" panose="02020603050405020304" pitchFamily="18" charset="0"/>
                <a:cs typeface="Times New Roman" panose="02020603050405020304" pitchFamily="18" charset="0"/>
              </a:rPr>
              <a:t>	</a:t>
            </a:r>
            <a:r>
              <a:rPr lang="ru-RU" sz="1600" b="1" dirty="0" err="1" smtClean="0">
                <a:latin typeface="Times New Roman" panose="02020603050405020304" pitchFamily="18" charset="0"/>
                <a:cs typeface="Times New Roman" panose="02020603050405020304" pitchFamily="18" charset="0"/>
              </a:rPr>
              <a:t>Батырлық</a:t>
            </a:r>
            <a:r>
              <a:rPr lang="ru-RU" sz="1600" b="1" dirty="0" smtClean="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жырлар</a:t>
            </a:r>
            <a:r>
              <a:rPr lang="ru-RU" sz="1600" b="1"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ерлікке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отансүйгіштікке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адамгершілікке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тәрбиелесе</a:t>
            </a:r>
            <a:r>
              <a:rPr lang="ru-RU" sz="1600"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ғашықтық</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жырлар</a:t>
            </a:r>
            <a:r>
              <a:rPr lang="ru-RU" sz="1600" i="1"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мөлдір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махаббаттың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беріктігіне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әділдікке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ерлікке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баулыды</a:t>
            </a:r>
            <a:r>
              <a:rPr lang="ru-RU" sz="1600"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тұрмыс-салт</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жырлары</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рпақтың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дүниетанымын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арттырды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еңбекке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адамгершілікке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тәрбиелеп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кәсіпке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баулыды</a:t>
            </a:r>
            <a:r>
              <a:rPr lang="ru-RU" sz="1600" dirty="0">
                <a:latin typeface="Times New Roman" panose="02020603050405020304" pitchFamily="18" charset="0"/>
                <a:cs typeface="Times New Roman" panose="02020603050405020304" pitchFamily="18" charset="0"/>
              </a:rPr>
              <a:t>; </a:t>
            </a:r>
            <a:r>
              <a:rPr lang="ru-RU" sz="1600" b="1" dirty="0">
                <a:latin typeface="Times New Roman" panose="02020603050405020304" pitchFamily="18" charset="0"/>
                <a:cs typeface="Times New Roman" panose="02020603050405020304" pitchFamily="18" charset="0"/>
              </a:rPr>
              <a:t>терме </a:t>
            </a:r>
            <a:r>
              <a:rPr lang="ru-RU" sz="1600" b="1" dirty="0" err="1">
                <a:latin typeface="Times New Roman" panose="02020603050405020304" pitchFamily="18" charset="0"/>
                <a:cs typeface="Times New Roman" panose="02020603050405020304" pitchFamily="18" charset="0"/>
              </a:rPr>
              <a:t>жырлар</a:t>
            </a:r>
            <a:r>
              <a:rPr lang="ru-RU" sz="1600" b="1"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кісілікке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бірлікке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достыққа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тәрбиеледі</a:t>
            </a:r>
            <a:r>
              <a:rPr lang="ru-RU" sz="1600"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айтыс</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өлеңдер</a:t>
            </a:r>
            <a:r>
              <a:rPr lang="ru-RU" sz="1600" b="1"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ұрпақтың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өнерпаздығын</a:t>
            </a:r>
            <a:r>
              <a:rPr lang="ru-RU" sz="1600" dirty="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дамытты</a:t>
            </a:r>
            <a:r>
              <a:rPr lang="ru-RU" sz="1600" b="1" i="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ойын</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өлеңдер</a:t>
            </a:r>
            <a:r>
              <a:rPr lang="ru-RU" sz="1600" b="1"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дене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тәрбиесін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берумен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қатар</a:t>
            </a:r>
            <a:r>
              <a:rPr lang="ru-RU" sz="1600" dirty="0">
                <a:latin typeface="Times New Roman" panose="02020603050405020304" pitchFamily="18" charset="0"/>
                <a:cs typeface="Times New Roman" panose="02020603050405020304" pitchFamily="18" charset="0"/>
              </a:rPr>
              <a:t>, </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рпақты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әсемдікке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баулыды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олардың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қиялын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дамытты</a:t>
            </a:r>
            <a:r>
              <a:rPr lang="ru-RU" sz="1600" dirty="0">
                <a:latin typeface="Times New Roman" panose="02020603050405020304" pitchFamily="18" charset="0"/>
                <a:cs typeface="Times New Roman" panose="02020603050405020304" pitchFamily="18" charset="0"/>
              </a:rPr>
              <a:t>; </a:t>
            </a:r>
            <a:r>
              <a:rPr lang="ru-RU" sz="1600" b="1" dirty="0">
                <a:latin typeface="Times New Roman" panose="02020603050405020304" pitchFamily="18" charset="0"/>
                <a:cs typeface="Times New Roman" panose="02020603050405020304" pitchFamily="18" charset="0"/>
              </a:rPr>
              <a:t>терме </a:t>
            </a:r>
            <a:r>
              <a:rPr lang="ru-RU" sz="1600" dirty="0" err="1">
                <a:latin typeface="Times New Roman" panose="02020603050405020304" pitchFamily="18" charset="0"/>
                <a:cs typeface="Times New Roman" panose="02020603050405020304" pitchFamily="18" charset="0"/>
              </a:rPr>
              <a:t>жырлар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адамгершілікке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бірлікке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адалдыққа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тәрбиеледі</a:t>
            </a:r>
            <a:r>
              <a:rPr lang="ru-RU" sz="1600"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шешендік</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сөздер</a:t>
            </a:r>
            <a:r>
              <a:rPr lang="ru-RU" sz="1600" b="1"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жеке</a:t>
            </a:r>
            <a:r>
              <a:rPr lang="ru-RU" sz="1600" dirty="0">
                <a:latin typeface="Times New Roman" panose="02020603050405020304" pitchFamily="18" charset="0"/>
                <a:cs typeface="Times New Roman" panose="02020603050405020304" pitchFamily="18" charset="0"/>
              </a:rPr>
              <a:t> т</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лғалардың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ойын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тілін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дамытып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тапқырлыққа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әділеттілікке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тәрбиеледі</a:t>
            </a:r>
            <a:r>
              <a:rPr lang="ru-RU" sz="1600"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өнегелі</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сөздер</a:t>
            </a:r>
            <a:r>
              <a:rPr lang="ru-RU" sz="1600" b="1"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мен </a:t>
            </a:r>
            <a:r>
              <a:rPr lang="ru-RU" sz="1600" b="1" dirty="0" err="1">
                <a:latin typeface="Times New Roman" panose="02020603050405020304" pitchFamily="18" charset="0"/>
                <a:cs typeface="Times New Roman" panose="02020603050405020304" pitchFamily="18" charset="0"/>
              </a:rPr>
              <a:t>тақпақтар</a:t>
            </a:r>
            <a:r>
              <a:rPr lang="ru-RU" sz="1600" b="1"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жеке</a:t>
            </a:r>
            <a:r>
              <a:rPr lang="ru-RU" sz="1600" dirty="0">
                <a:latin typeface="Times New Roman" panose="02020603050405020304" pitchFamily="18" charset="0"/>
                <a:cs typeface="Times New Roman" panose="02020603050405020304" pitchFamily="18" charset="0"/>
              </a:rPr>
              <a:t> т</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лғалардың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кісілігін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қалыптастырды</a:t>
            </a:r>
            <a:r>
              <a:rPr lang="ru-RU" sz="1600" dirty="0">
                <a:latin typeface="Times New Roman" panose="02020603050405020304" pitchFamily="18" charset="0"/>
                <a:cs typeface="Times New Roman" panose="02020603050405020304" pitchFamily="18" charset="0"/>
              </a:rPr>
              <a:t>.</a:t>
            </a:r>
          </a:p>
          <a:p>
            <a:endParaRPr lang="ru-RU"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77916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скругленные углы 3">
            <a:extLst>
              <a:ext uri="{FF2B5EF4-FFF2-40B4-BE49-F238E27FC236}">
                <a16:creationId xmlns:a16="http://schemas.microsoft.com/office/drawing/2014/main" xmlns="" id="{C55F71FE-B26D-460B-81DB-8A6BB11B8755}"/>
              </a:ext>
            </a:extLst>
          </p:cNvPr>
          <p:cNvSpPr/>
          <p:nvPr/>
        </p:nvSpPr>
        <p:spPr>
          <a:xfrm>
            <a:off x="95534" y="218363"/>
            <a:ext cx="12096466" cy="663963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kk-KZ" sz="1600" dirty="0" smtClean="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Қазақ</a:t>
            </a:r>
            <a:r>
              <a:rPr lang="ru-RU" sz="1600" b="1" i="1" dirty="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халқының</a:t>
            </a:r>
            <a:r>
              <a:rPr lang="ru-RU" sz="1600" b="1" i="1" dirty="0">
                <a:latin typeface="Times New Roman" panose="02020603050405020304" pitchFamily="18" charset="0"/>
                <a:cs typeface="Times New Roman" panose="02020603050405020304" pitchFamily="18" charset="0"/>
              </a:rPr>
              <a:t> </a:t>
            </a:r>
            <a:r>
              <a:rPr lang="kk-KZ" sz="1600" b="1" i="1" dirty="0">
                <a:latin typeface="Times New Roman" panose="02020603050405020304" pitchFamily="18" charset="0"/>
                <a:cs typeface="Times New Roman" panose="02020603050405020304" pitchFamily="18" charset="0"/>
              </a:rPr>
              <a:t>ұ</a:t>
            </a:r>
            <a:r>
              <a:rPr lang="ru-RU" sz="1600" b="1" i="1" dirty="0" err="1">
                <a:latin typeface="Times New Roman" panose="02020603050405020304" pitchFamily="18" charset="0"/>
                <a:cs typeface="Times New Roman" panose="02020603050405020304" pitchFamily="18" charset="0"/>
              </a:rPr>
              <a:t>лттық</a:t>
            </a:r>
            <a:r>
              <a:rPr lang="ru-RU" sz="1600" b="1" i="1" dirty="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тәрбиесінің</a:t>
            </a:r>
            <a:r>
              <a:rPr lang="ru-RU" sz="1600" b="1" i="1" dirty="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әдіснамалық</a:t>
            </a:r>
            <a:r>
              <a:rPr lang="ru-RU" sz="1600" b="1" i="1" dirty="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тірегі</a:t>
            </a:r>
            <a:r>
              <a:rPr lang="ru-RU" sz="1600" b="1" i="1" dirty="0">
                <a:latin typeface="Times New Roman" panose="02020603050405020304" pitchFamily="18" charset="0"/>
                <a:cs typeface="Times New Roman" panose="02020603050405020304" pitchFamily="18" charset="0"/>
              </a:rPr>
              <a:t> - </a:t>
            </a:r>
            <a:r>
              <a:rPr lang="ru-RU" sz="1600" b="1" i="1" dirty="0" err="1">
                <a:latin typeface="Times New Roman" panose="02020603050405020304" pitchFamily="18" charset="0"/>
                <a:cs typeface="Times New Roman" panose="02020603050405020304" pitchFamily="18" charset="0"/>
              </a:rPr>
              <a:t>ұлт</a:t>
            </a:r>
            <a:r>
              <a:rPr lang="kk-KZ" sz="1600" b="1" i="1" dirty="0">
                <a:latin typeface="Times New Roman" panose="02020603050405020304" pitchFamily="18" charset="0"/>
                <a:cs typeface="Times New Roman" panose="02020603050405020304" pitchFamily="18" charset="0"/>
              </a:rPr>
              <a:t>т</a:t>
            </a:r>
            <a:r>
              <a:rPr lang="ru-RU" sz="1600" b="1" i="1" dirty="0" err="1">
                <a:latin typeface="Times New Roman" panose="02020603050405020304" pitchFamily="18" charset="0"/>
                <a:cs typeface="Times New Roman" panose="02020603050405020304" pitchFamily="18" charset="0"/>
              </a:rPr>
              <a:t>ық</a:t>
            </a:r>
            <a:r>
              <a:rPr lang="ru-RU" sz="1600" b="1" i="1" dirty="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әдебиет</a:t>
            </a:r>
            <a:r>
              <a:rPr lang="ru-RU" sz="1600" b="1" i="1" dirty="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салт-дәстүрлер</a:t>
            </a:r>
            <a:r>
              <a:rPr lang="ru-RU" sz="1600" b="1" i="1" dirty="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және</a:t>
            </a:r>
            <a:r>
              <a:rPr lang="ru-RU" sz="1600" b="1" i="1" dirty="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тәлімдік</a:t>
            </a:r>
            <a:r>
              <a:rPr lang="ru-RU" sz="1600" b="1" i="1" dirty="0">
                <a:latin typeface="Times New Roman" panose="02020603050405020304" pitchFamily="18" charset="0"/>
                <a:cs typeface="Times New Roman" panose="02020603050405020304" pitchFamily="18" charset="0"/>
              </a:rPr>
              <a:t> </a:t>
            </a:r>
            <a:r>
              <a:rPr lang="ru-RU" sz="1600" b="1" i="1" dirty="0" err="1" smtClean="0">
                <a:latin typeface="Times New Roman" panose="02020603050405020304" pitchFamily="18" charset="0"/>
                <a:cs typeface="Times New Roman" panose="02020603050405020304" pitchFamily="18" charset="0"/>
              </a:rPr>
              <a:t>өнегелер</a:t>
            </a:r>
            <a:endParaRPr lang="ru-RU" sz="1600" b="1" dirty="0">
              <a:latin typeface="Times New Roman" panose="02020603050405020304" pitchFamily="18" charset="0"/>
              <a:cs typeface="Times New Roman" panose="02020603050405020304" pitchFamily="18" charset="0"/>
            </a:endParaRPr>
          </a:p>
          <a:p>
            <a:pPr algn="just"/>
            <a:r>
              <a:rPr lang="ru-RU" sz="1600" b="1" dirty="0" smtClean="0">
                <a:latin typeface="Times New Roman" panose="02020603050405020304" pitchFamily="18" charset="0"/>
                <a:cs typeface="Times New Roman" panose="02020603050405020304" pitchFamily="18" charset="0"/>
              </a:rPr>
              <a:t>	</a:t>
            </a:r>
            <a:r>
              <a:rPr lang="ru-RU" sz="1600" b="1" dirty="0" err="1" smtClean="0">
                <a:latin typeface="Times New Roman" panose="02020603050405020304" pitchFamily="18" charset="0"/>
                <a:cs typeface="Times New Roman" panose="02020603050405020304" pitchFamily="18" charset="0"/>
              </a:rPr>
              <a:t>Ауыз</a:t>
            </a:r>
            <a:r>
              <a:rPr lang="ru-RU" sz="1600" b="1" dirty="0" smtClean="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әдебиеті</a:t>
            </a:r>
            <a:r>
              <a:rPr lang="ru-RU" sz="1600" b="1"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тәрбие</a:t>
            </a:r>
            <a:r>
              <a:rPr lang="ru-RU" sz="1600" dirty="0">
                <a:latin typeface="Times New Roman" panose="02020603050405020304" pitchFamily="18" charset="0"/>
                <a:cs typeface="Times New Roman" panose="02020603050405020304" pitchFamily="18" charset="0"/>
              </a:rPr>
              <a:t> қ</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ралы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Әуелі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жеке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дарындардың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дуалы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ауыздарынан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шығып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кейін</a:t>
            </a:r>
            <a:r>
              <a:rPr lang="ru-RU" sz="1600" dirty="0">
                <a:latin typeface="Times New Roman" panose="02020603050405020304" pitchFamily="18" charset="0"/>
                <a:cs typeface="Times New Roman" panose="02020603050405020304" pitchFamily="18" charset="0"/>
              </a:rPr>
              <a:t> оны </a:t>
            </a:r>
            <a:r>
              <a:rPr lang="ru-RU" sz="1600" dirty="0" err="1">
                <a:latin typeface="Times New Roman" panose="02020603050405020304" pitchFamily="18" charset="0"/>
                <a:cs typeface="Times New Roman" panose="02020603050405020304" pitchFamily="18" charset="0"/>
              </a:rPr>
              <a:t>халық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қалап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қастерлеп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жаттап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жадында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қалдырып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ғасырлар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бойы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өңдеп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өркендетіп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қадірлеп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қалыптастырып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асылым</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деп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ақыл-санасына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сіңірген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ауыз</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әдебиетінің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үкілі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үлгілері</a:t>
            </a:r>
            <a:r>
              <a:rPr lang="ru-RU" sz="1600" dirty="0">
                <a:latin typeface="Times New Roman" panose="02020603050405020304" pitchFamily="18" charset="0"/>
                <a:cs typeface="Times New Roman" panose="02020603050405020304" pitchFamily="18" charset="0"/>
              </a:rPr>
              <a:t> - </a:t>
            </a:r>
            <a:r>
              <a:rPr lang="ru-RU" sz="1600" dirty="0" err="1">
                <a:latin typeface="Times New Roman" panose="02020603050405020304" pitchFamily="18" charset="0"/>
                <a:cs typeface="Times New Roman" panose="02020603050405020304" pitchFamily="18" charset="0"/>
              </a:rPr>
              <a:t>мәдени</a:t>
            </a:r>
            <a:r>
              <a:rPr lang="ru-RU" sz="1600" dirty="0">
                <a:latin typeface="Times New Roman" panose="02020603050405020304" pitchFamily="18" charset="0"/>
                <a:cs typeface="Times New Roman" panose="02020603050405020304" pitchFamily="18" charset="0"/>
              </a:rPr>
              <a:t> м</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рамыздың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ең</a:t>
            </a:r>
            <a:r>
              <a:rPr lang="ru-RU" sz="1600" dirty="0">
                <a:latin typeface="Times New Roman" panose="02020603050405020304" pitchFamily="18" charset="0"/>
                <a:cs typeface="Times New Roman" panose="02020603050405020304" pitchFamily="18" charset="0"/>
              </a:rPr>
              <a:t> қ</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нды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қазынасы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Ол</a:t>
            </a:r>
            <a:r>
              <a:rPr lang="ru-RU" sz="1600" dirty="0">
                <a:latin typeface="Times New Roman" panose="02020603050405020304" pitchFamily="18" charset="0"/>
                <a:cs typeface="Times New Roman" panose="02020603050405020304" pitchFamily="18" charset="0"/>
              </a:rPr>
              <a:t> - </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рпақ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тәрбиесінің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күн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сәулесіндей</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әсерлі</a:t>
            </a:r>
            <a:r>
              <a:rPr lang="ru-RU" sz="1600" dirty="0">
                <a:latin typeface="Times New Roman" panose="02020603050405020304" pitchFamily="18" charset="0"/>
                <a:cs typeface="Times New Roman" panose="02020603050405020304" pitchFamily="18" charset="0"/>
              </a:rPr>
              <a:t> н</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рымен</a:t>
            </a:r>
            <a:r>
              <a:rPr lang="ru-RU" sz="1600" dirty="0">
                <a:latin typeface="Times New Roman" panose="02020603050405020304" pitchFamily="18" charset="0"/>
                <a:cs typeface="Times New Roman" panose="02020603050405020304" pitchFamily="18" charset="0"/>
              </a:rPr>
              <a:t> от </a:t>
            </a:r>
            <a:r>
              <a:rPr lang="ru-RU" sz="1600" dirty="0" err="1">
                <a:latin typeface="Times New Roman" panose="02020603050405020304" pitchFamily="18" charset="0"/>
                <a:cs typeface="Times New Roman" panose="02020603050405020304" pitchFamily="18" charset="0"/>
              </a:rPr>
              <a:t>алатын</a:t>
            </a:r>
            <a:r>
              <a:rPr lang="ru-RU" sz="1600" dirty="0">
                <a:latin typeface="Times New Roman" panose="02020603050405020304" pitchFamily="18" charset="0"/>
                <a:cs typeface="Times New Roman" panose="02020603050405020304" pitchFamily="18" charset="0"/>
              </a:rPr>
              <a:t> ой </a:t>
            </a:r>
            <a:r>
              <a:rPr lang="ru-RU" sz="1600" dirty="0" err="1">
                <a:latin typeface="Times New Roman" panose="02020603050405020304" pitchFamily="18" charset="0"/>
                <a:cs typeface="Times New Roman" panose="02020603050405020304" pitchFamily="18" charset="0"/>
              </a:rPr>
              <a:t>тамызығы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болып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жанды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жалындататын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қиялды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қияндататын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ақыл-сананың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айшықты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көріністерін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бейнелейтін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қасиетті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киелі</a:t>
            </a:r>
            <a:r>
              <a:rPr lang="ru-RU" sz="1600" dirty="0">
                <a:latin typeface="Times New Roman" panose="02020603050405020304" pitchFamily="18" charset="0"/>
                <a:cs typeface="Times New Roman" panose="02020603050405020304" pitchFamily="18" charset="0"/>
              </a:rPr>
              <a:t> м</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ра</a:t>
            </a:r>
            <a:r>
              <a:rPr lang="ru-RU" sz="1600" dirty="0">
                <a:latin typeface="Times New Roman" panose="02020603050405020304" pitchFamily="18" charset="0"/>
                <a:cs typeface="Times New Roman" panose="02020603050405020304" pitchFamily="18" charset="0"/>
              </a:rPr>
              <a:t>.</a:t>
            </a:r>
          </a:p>
          <a:p>
            <a:pPr algn="just"/>
            <a:r>
              <a:rPr lang="ru-RU" sz="1600" i="1" dirty="0" smtClean="0">
                <a:latin typeface="Times New Roman" panose="02020603050405020304" pitchFamily="18" charset="0"/>
                <a:cs typeface="Times New Roman" panose="02020603050405020304" pitchFamily="18" charset="0"/>
              </a:rPr>
              <a:t>	</a:t>
            </a:r>
            <a:r>
              <a:rPr lang="ru-RU" sz="1600" i="1" dirty="0" err="1" smtClean="0">
                <a:latin typeface="Times New Roman" panose="02020603050405020304" pitchFamily="18" charset="0"/>
                <a:cs typeface="Times New Roman" panose="02020603050405020304" pitchFamily="18" charset="0"/>
              </a:rPr>
              <a:t>Бесік</a:t>
            </a:r>
            <a:r>
              <a:rPr lang="ru-RU" sz="1600" i="1" dirty="0" smtClean="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жыры</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тұсау</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кесу</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жыры</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санамақ</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жаңылтпаш</a:t>
            </a:r>
            <a:r>
              <a:rPr lang="ru-RU" sz="1600" i="1" dirty="0">
                <a:latin typeface="Times New Roman" panose="02020603050405020304" pitchFamily="18" charset="0"/>
                <a:cs typeface="Times New Roman" panose="02020603050405020304" pitchFamily="18" charset="0"/>
              </a:rPr>
              <a:t>, ж</a:t>
            </a:r>
            <a:r>
              <a:rPr lang="kk-KZ" sz="1600" i="1" dirty="0">
                <a:latin typeface="Times New Roman" panose="02020603050405020304" pitchFamily="18" charset="0"/>
                <a:cs typeface="Times New Roman" panose="02020603050405020304" pitchFamily="18" charset="0"/>
              </a:rPr>
              <a:t>ұ</a:t>
            </a:r>
            <a:r>
              <a:rPr lang="ru-RU" sz="1600" i="1" dirty="0" err="1">
                <a:latin typeface="Times New Roman" panose="02020603050405020304" pitchFamily="18" charset="0"/>
                <a:cs typeface="Times New Roman" panose="02020603050405020304" pitchFamily="18" charset="0"/>
              </a:rPr>
              <a:t>мбақ</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мазақтама</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тақп</a:t>
            </a:r>
            <a:r>
              <a:rPr lang="kk-KZ" sz="1600" i="1" dirty="0">
                <a:latin typeface="Times New Roman" panose="02020603050405020304" pitchFamily="18" charset="0"/>
                <a:cs typeface="Times New Roman" panose="02020603050405020304" pitchFamily="18" charset="0"/>
              </a:rPr>
              <a:t>ақ</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жырлар</a:t>
            </a:r>
            <a:r>
              <a:rPr lang="ru-RU" sz="1600" i="1" dirty="0">
                <a:latin typeface="Times New Roman" panose="02020603050405020304" pitchFamily="18" charset="0"/>
                <a:cs typeface="Times New Roman" panose="02020603050405020304" pitchFamily="18" charset="0"/>
              </a:rPr>
              <a:t> мен </a:t>
            </a:r>
            <a:r>
              <a:rPr lang="ru-RU" sz="1600" i="1" dirty="0" err="1">
                <a:latin typeface="Times New Roman" panose="02020603050405020304" pitchFamily="18" charset="0"/>
                <a:cs typeface="Times New Roman" panose="02020603050405020304" pitchFamily="18" charset="0"/>
              </a:rPr>
              <a:t>ертегілер</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аңыз</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әңгімелер</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бәрі</a:t>
            </a:r>
            <a:r>
              <a:rPr lang="ru-RU" sz="1600" i="1" dirty="0">
                <a:latin typeface="Times New Roman" panose="02020603050405020304" pitchFamily="18" charset="0"/>
                <a:cs typeface="Times New Roman" panose="02020603050405020304" pitchFamily="18" charset="0"/>
              </a:rPr>
              <a:t> де </a:t>
            </a:r>
            <a:r>
              <a:rPr lang="ru-RU" sz="1600" i="1" dirty="0" err="1">
                <a:latin typeface="Times New Roman" panose="02020603050405020304" pitchFamily="18" charset="0"/>
                <a:cs typeface="Times New Roman" panose="02020603050405020304" pitchFamily="18" charset="0"/>
              </a:rPr>
              <a:t>тілді</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ойды</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дамытып</a:t>
            </a:r>
            <a:r>
              <a:rPr lang="ru-RU" sz="1600" i="1" dirty="0">
                <a:latin typeface="Times New Roman" panose="02020603050405020304" pitchFamily="18" charset="0"/>
                <a:cs typeface="Times New Roman" panose="02020603050405020304" pitchFamily="18" charset="0"/>
              </a:rPr>
              <a:t>, </a:t>
            </a:r>
            <a:r>
              <a:rPr lang="kk-KZ" sz="1600" i="1" dirty="0">
                <a:latin typeface="Times New Roman" panose="02020603050405020304" pitchFamily="18" charset="0"/>
                <a:cs typeface="Times New Roman" panose="02020603050405020304" pitchFamily="18" charset="0"/>
              </a:rPr>
              <a:t>ұ</a:t>
            </a:r>
            <a:r>
              <a:rPr lang="ru-RU" sz="1600" i="1" dirty="0" err="1">
                <a:latin typeface="Times New Roman" panose="02020603050405020304" pitchFamily="18" charset="0"/>
                <a:cs typeface="Times New Roman" panose="02020603050405020304" pitchFamily="18" charset="0"/>
              </a:rPr>
              <a:t>лттық</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тәлім-тәрбие</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беріп</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дүние</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танытатын</a:t>
            </a:r>
            <a:r>
              <a:rPr lang="ru-RU" sz="1600" i="1" dirty="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этнопедагогикалық</a:t>
            </a:r>
            <a:r>
              <a:rPr lang="ru-RU" sz="1600" b="1" i="1" dirty="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құндылықтар</a:t>
            </a:r>
            <a:r>
              <a:rPr lang="ru-RU" sz="1600" b="1" i="1"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Б</a:t>
            </a:r>
            <a:r>
              <a:rPr lang="kk-KZ" sz="1600" dirty="0">
                <a:latin typeface="Times New Roman" panose="02020603050405020304" pitchFamily="18" charset="0"/>
                <a:cs typeface="Times New Roman" panose="02020603050405020304" pitchFamily="18" charset="0"/>
              </a:rPr>
              <a:t>ұ</a:t>
            </a:r>
            <a:r>
              <a:rPr lang="ru-RU" sz="1600" dirty="0">
                <a:latin typeface="Times New Roman" panose="02020603050405020304" pitchFamily="18" charset="0"/>
                <a:cs typeface="Times New Roman" panose="02020603050405020304" pitchFamily="18" charset="0"/>
              </a:rPr>
              <a:t>л - </a:t>
            </a:r>
            <a:r>
              <a:rPr lang="ru-RU" sz="1600" dirty="0" err="1">
                <a:latin typeface="Times New Roman" panose="02020603050405020304" pitchFamily="18" charset="0"/>
                <a:cs typeface="Times New Roman" panose="02020603050405020304" pitchFamily="18" charset="0"/>
              </a:rPr>
              <a:t>халық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педагогикасының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үлкен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саласы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Жалпы</a:t>
            </a:r>
            <a:r>
              <a:rPr lang="ru-RU" sz="1600" dirty="0">
                <a:latin typeface="Times New Roman" panose="02020603050405020304" pitchFamily="18" charset="0"/>
                <a:cs typeface="Times New Roman" panose="02020603050405020304" pitchFamily="18" charset="0"/>
              </a:rPr>
              <a:t> педагогика </a:t>
            </a:r>
            <a:r>
              <a:rPr lang="ru-RU" sz="1600" dirty="0" err="1">
                <a:latin typeface="Times New Roman" panose="02020603050405020304" pitchFamily="18" charset="0"/>
                <a:cs typeface="Times New Roman" panose="02020603050405020304" pitchFamily="18" charset="0"/>
              </a:rPr>
              <a:t>ғылымының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негізі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халық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педагогикасында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жатыр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Халық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педагогикасының</a:t>
            </a:r>
            <a:r>
              <a:rPr lang="ru-RU" sz="1600" dirty="0">
                <a:latin typeface="Times New Roman" panose="02020603050405020304" pitchFamily="18" charset="0"/>
                <a:cs typeface="Times New Roman" panose="02020603050405020304" pitchFamily="18" charset="0"/>
              </a:rPr>
              <a:t> б</a:t>
            </a:r>
            <a:r>
              <a:rPr lang="kk-KZ" sz="1600" dirty="0">
                <a:latin typeface="Times New Roman" panose="02020603050405020304" pitchFamily="18" charset="0"/>
                <a:cs typeface="Times New Roman" panose="02020603050405020304" pitchFamily="18" charset="0"/>
              </a:rPr>
              <a:t>ұ</a:t>
            </a:r>
            <a:r>
              <a:rPr lang="ru-RU" sz="1600" dirty="0">
                <a:latin typeface="Times New Roman" panose="02020603050405020304" pitchFamily="18" charset="0"/>
                <a:cs typeface="Times New Roman" panose="02020603050405020304" pitchFamily="18" charset="0"/>
              </a:rPr>
              <a:t>л </a:t>
            </a:r>
            <a:r>
              <a:rPr lang="ru-RU" sz="1600" dirty="0" err="1">
                <a:latin typeface="Times New Roman" panose="02020603050405020304" pitchFamily="18" charset="0"/>
                <a:cs typeface="Times New Roman" panose="02020603050405020304" pitchFamily="18" charset="0"/>
              </a:rPr>
              <a:t>саласын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этнопедагогиканың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және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жалпы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педагогиканың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барлық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салаларында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ғылыми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іс-әрекеттік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негізде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пайдалануға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болады</a:t>
            </a:r>
            <a:r>
              <a:rPr lang="ru-RU" sz="1600" dirty="0">
                <a:latin typeface="Times New Roman" panose="02020603050405020304" pitchFamily="18" charset="0"/>
                <a:cs typeface="Times New Roman" panose="02020603050405020304" pitchFamily="18" charset="0"/>
              </a:rPr>
              <a:t>. Ал, </a:t>
            </a:r>
            <a:r>
              <a:rPr lang="ru-RU" sz="1600" dirty="0" err="1">
                <a:latin typeface="Times New Roman" panose="02020603050405020304" pitchFamily="18" charset="0"/>
                <a:cs typeface="Times New Roman" panose="02020603050405020304" pitchFamily="18" charset="0"/>
              </a:rPr>
              <a:t>халықтың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мақал-мәтелдері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педагогикамен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қатар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философиялық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дәрістердің</a:t>
            </a:r>
            <a:r>
              <a:rPr lang="ru-RU" sz="1600" dirty="0">
                <a:latin typeface="Times New Roman" panose="02020603050405020304" pitchFamily="18" charset="0"/>
                <a:cs typeface="Times New Roman" panose="02020603050405020304" pitchFamily="18" charset="0"/>
              </a:rPr>
              <a:t> де </a:t>
            </a:r>
            <a:r>
              <a:rPr lang="ru-RU" sz="1600" dirty="0" err="1">
                <a:latin typeface="Times New Roman" panose="02020603050405020304" pitchFamily="18" charset="0"/>
                <a:cs typeface="Times New Roman" panose="02020603050405020304" pitchFamily="18" charset="0"/>
              </a:rPr>
              <a:t>түсініктемелеріне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арқау</a:t>
            </a:r>
            <a:r>
              <a:rPr lang="ru-RU" sz="1600" dirty="0">
                <a:latin typeface="Times New Roman" panose="02020603050405020304" pitchFamily="18" charset="0"/>
                <a:cs typeface="Times New Roman" panose="02020603050405020304" pitchFamily="18" charset="0"/>
              </a:rPr>
              <a:t> бола </a:t>
            </a:r>
            <a:r>
              <a:rPr lang="ru-RU" sz="1600" dirty="0" err="1">
                <a:latin typeface="Times New Roman" panose="02020603050405020304" pitchFamily="18" charset="0"/>
                <a:cs typeface="Times New Roman" panose="02020603050405020304" pitchFamily="18" charset="0"/>
              </a:rPr>
              <a:t>алады</a:t>
            </a:r>
            <a:r>
              <a:rPr lang="ru-RU" sz="1600" dirty="0">
                <a:latin typeface="Times New Roman" panose="02020603050405020304" pitchFamily="18" charset="0"/>
                <a:cs typeface="Times New Roman" panose="02020603050405020304" pitchFamily="18" charset="0"/>
              </a:rPr>
              <a:t>.       </a:t>
            </a:r>
          </a:p>
          <a:p>
            <a:pPr algn="just"/>
            <a:r>
              <a:rPr lang="ru-RU" sz="1600" b="1" i="1" dirty="0" smtClean="0">
                <a:latin typeface="Times New Roman" panose="02020603050405020304" pitchFamily="18" charset="0"/>
                <a:cs typeface="Times New Roman" panose="02020603050405020304" pitchFamily="18" charset="0"/>
              </a:rPr>
              <a:t>	</a:t>
            </a:r>
            <a:r>
              <a:rPr lang="ru-RU" sz="1600" b="1" i="1" dirty="0" err="1" smtClean="0">
                <a:latin typeface="Times New Roman" panose="02020603050405020304" pitchFamily="18" charset="0"/>
                <a:cs typeface="Times New Roman" panose="02020603050405020304" pitchFamily="18" charset="0"/>
              </a:rPr>
              <a:t>Қазақ</a:t>
            </a:r>
            <a:r>
              <a:rPr lang="ru-RU" sz="1600" b="1" i="1" dirty="0" smtClean="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халқының</a:t>
            </a:r>
            <a:r>
              <a:rPr lang="ru-RU" sz="1600" b="1" i="1" dirty="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тілі</a:t>
            </a:r>
            <a:r>
              <a:rPr lang="ru-RU" sz="1600" b="1" i="1" dirty="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ділі</a:t>
            </a:r>
            <a:r>
              <a:rPr lang="ru-RU" sz="1600" b="1" i="1" dirty="0">
                <a:latin typeface="Times New Roman" panose="02020603050405020304" pitchFamily="18" charset="0"/>
                <a:cs typeface="Times New Roman" panose="02020603050405020304" pitchFamily="18" charset="0"/>
              </a:rPr>
              <a:t>, </a:t>
            </a:r>
            <a:r>
              <a:rPr lang="kk-KZ" sz="1600" b="1" i="1" dirty="0">
                <a:latin typeface="Times New Roman" panose="02020603050405020304" pitchFamily="18" charset="0"/>
                <a:cs typeface="Times New Roman" panose="02020603050405020304" pitchFamily="18" charset="0"/>
              </a:rPr>
              <a:t>салт</a:t>
            </a:r>
            <a:r>
              <a:rPr lang="ru-RU" sz="1600" b="1" i="1" dirty="0">
                <a:latin typeface="Times New Roman" panose="02020603050405020304" pitchFamily="18" charset="0"/>
                <a:cs typeface="Times New Roman" panose="02020603050405020304" pitchFamily="18" charset="0"/>
              </a:rPr>
              <a:t>-</a:t>
            </a:r>
            <a:r>
              <a:rPr lang="ru-RU" sz="1600" b="1" i="1" dirty="0" err="1">
                <a:latin typeface="Times New Roman" panose="02020603050405020304" pitchFamily="18" charset="0"/>
                <a:cs typeface="Times New Roman" panose="02020603050405020304" pitchFamily="18" charset="0"/>
              </a:rPr>
              <a:t>дәстүрлері</a:t>
            </a:r>
            <a:r>
              <a:rPr lang="ru-RU" sz="1600" b="1" i="1" dirty="0">
                <a:latin typeface="Times New Roman" panose="02020603050405020304" pitchFamily="18" charset="0"/>
                <a:cs typeface="Times New Roman" panose="02020603050405020304" pitchFamily="18" charset="0"/>
              </a:rPr>
              <a:t> - оны </a:t>
            </a:r>
            <a:r>
              <a:rPr lang="ru-RU" sz="1600" b="1" i="1" dirty="0" err="1">
                <a:latin typeface="Times New Roman" panose="02020603050405020304" pitchFamily="18" charset="0"/>
                <a:cs typeface="Times New Roman" panose="02020603050405020304" pitchFamily="18" charset="0"/>
              </a:rPr>
              <a:t>зерттеуде</a:t>
            </a:r>
            <a:r>
              <a:rPr lang="ru-RU" sz="1600" b="1" i="1" dirty="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әдіснамалық</a:t>
            </a:r>
            <a:r>
              <a:rPr lang="ru-RU" sz="1600" b="1" i="1" dirty="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арқау</a:t>
            </a:r>
            <a:r>
              <a:rPr lang="ru-RU" sz="1600" b="1" i="1" dirty="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болады</a:t>
            </a:r>
            <a:r>
              <a:rPr lang="ru-RU" sz="1600" b="1" i="1"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Қазақ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тілі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жалғамалы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тіл</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болғандықтан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басқа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тілдерден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енген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кірме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сөздер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мысалы</a:t>
            </a:r>
            <a:r>
              <a:rPr lang="ru-RU" sz="1600" dirty="0">
                <a:latin typeface="Times New Roman" panose="02020603050405020304" pitchFamily="18" charset="0"/>
                <a:cs typeface="Times New Roman" panose="02020603050405020304" pitchFamily="18" charset="0"/>
              </a:rPr>
              <a:t>: волость-</a:t>
            </a:r>
            <a:r>
              <a:rPr lang="ru-RU" sz="1600" dirty="0" err="1">
                <a:latin typeface="Times New Roman" panose="02020603050405020304" pitchFamily="18" charset="0"/>
                <a:cs typeface="Times New Roman" panose="02020603050405020304" pitchFamily="18" charset="0"/>
              </a:rPr>
              <a:t>болыс</a:t>
            </a:r>
            <a:r>
              <a:rPr lang="ru-RU" sz="1600" dirty="0">
                <a:latin typeface="Times New Roman" panose="02020603050405020304" pitchFamily="18" charset="0"/>
                <a:cs typeface="Times New Roman" panose="02020603050405020304" pitchFamily="18" charset="0"/>
              </a:rPr>
              <a:t>, самовар-</a:t>
            </a:r>
            <a:r>
              <a:rPr lang="ru-RU" sz="1600" dirty="0" err="1">
                <a:latin typeface="Times New Roman" panose="02020603050405020304" pitchFamily="18" charset="0"/>
                <a:cs typeface="Times New Roman" panose="02020603050405020304" pitchFamily="18" charset="0"/>
              </a:rPr>
              <a:t>са</a:t>
            </a:r>
            <a:r>
              <a:rPr lang="kk-KZ" sz="1600" dirty="0">
                <a:latin typeface="Times New Roman" panose="02020603050405020304" pitchFamily="18" charset="0"/>
                <a:cs typeface="Times New Roman" panose="02020603050405020304" pitchFamily="18" charset="0"/>
              </a:rPr>
              <a:t>ма</a:t>
            </a:r>
            <a:r>
              <a:rPr lang="ru-RU" sz="1600" dirty="0" err="1">
                <a:latin typeface="Times New Roman" panose="02020603050405020304" pitchFamily="18" charset="0"/>
                <a:cs typeface="Times New Roman" panose="02020603050405020304" pitchFamily="18" charset="0"/>
              </a:rPr>
              <a:t>уырын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және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тілдер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тоғысуы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арқылы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байып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қалыптасқан</a:t>
            </a:r>
            <a:r>
              <a:rPr lang="ru-RU" sz="1600" dirty="0">
                <a:latin typeface="Times New Roman" panose="02020603050405020304" pitchFamily="18" charset="0"/>
                <a:cs typeface="Times New Roman" panose="02020603050405020304" pitchFamily="18" charset="0"/>
              </a:rPr>
              <a:t> бай </a:t>
            </a:r>
            <a:r>
              <a:rPr lang="ru-RU" sz="1600" dirty="0" err="1">
                <a:latin typeface="Times New Roman" panose="02020603050405020304" pitchFamily="18" charset="0"/>
                <a:cs typeface="Times New Roman" panose="02020603050405020304" pitchFamily="18" charset="0"/>
              </a:rPr>
              <a:t>тіл</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және</a:t>
            </a:r>
            <a:r>
              <a:rPr lang="ru-RU" sz="1600"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байып</a:t>
            </a:r>
            <a:r>
              <a:rPr lang="ru-RU" sz="1600" b="1"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дами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беретін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қасиетті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тіл</a:t>
            </a:r>
            <a:r>
              <a:rPr lang="ru-RU" sz="1600" dirty="0">
                <a:latin typeface="Times New Roman" panose="02020603050405020304" pitchFamily="18" charset="0"/>
                <a:cs typeface="Times New Roman" panose="02020603050405020304" pitchFamily="18" charset="0"/>
              </a:rPr>
              <a:t>. М. Ж</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мабаевтің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сөзімен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айтсақ</a:t>
            </a:r>
            <a:r>
              <a:rPr lang="ru-RU" sz="1600" dirty="0">
                <a:latin typeface="Times New Roman" panose="02020603050405020304" pitchFamily="18" charset="0"/>
                <a:cs typeface="Times New Roman" panose="02020603050405020304" pitchFamily="18" charset="0"/>
              </a:rPr>
              <a:t>, " </a:t>
            </a:r>
            <a:r>
              <a:rPr lang="ru-RU" sz="1600" dirty="0" err="1">
                <a:latin typeface="Times New Roman" panose="02020603050405020304" pitchFamily="18" charset="0"/>
                <a:cs typeface="Times New Roman" panose="02020603050405020304" pitchFamily="18" charset="0"/>
              </a:rPr>
              <a:t>Қазақ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тілінде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қазақтың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сары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даласы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біресе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желсіз</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түндей</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ашық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біресе</a:t>
            </a:r>
            <a:r>
              <a:rPr lang="ru-RU" sz="1600" dirty="0">
                <a:latin typeface="Times New Roman" panose="02020603050405020304" pitchFamily="18" charset="0"/>
                <a:cs typeface="Times New Roman" panose="02020603050405020304" pitchFamily="18" charset="0"/>
              </a:rPr>
              <a:t> қ</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йындай</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екпінді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тарихы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далада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үдере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көшкен</a:t>
            </a:r>
            <a:r>
              <a:rPr lang="ru-RU" sz="1600" dirty="0">
                <a:latin typeface="Times New Roman" panose="02020603050405020304" pitchFamily="18" charset="0"/>
                <a:cs typeface="Times New Roman" panose="02020603050405020304" pitchFamily="18" charset="0"/>
              </a:rPr>
              <a:t> т</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рмысы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асықпайтын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саспайтын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сабырлы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мінезі</a:t>
            </a:r>
            <a:r>
              <a:rPr lang="ru-RU" sz="1600" dirty="0">
                <a:latin typeface="Times New Roman" panose="02020603050405020304" pitchFamily="18" charset="0"/>
                <a:cs typeface="Times New Roman" panose="02020603050405020304" pitchFamily="18" charset="0"/>
              </a:rPr>
              <a:t> - </a:t>
            </a:r>
            <a:r>
              <a:rPr lang="ru-RU" sz="1600" dirty="0" err="1">
                <a:latin typeface="Times New Roman" panose="02020603050405020304" pitchFamily="18" charset="0"/>
                <a:cs typeface="Times New Roman" panose="02020603050405020304" pitchFamily="18" charset="0"/>
              </a:rPr>
              <a:t>бәрі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көрініп</a:t>
            </a:r>
            <a:r>
              <a:rPr lang="ru-RU" sz="1600" dirty="0">
                <a:latin typeface="Times New Roman" panose="02020603050405020304" pitchFamily="18" charset="0"/>
                <a:cs typeface="Times New Roman" panose="02020603050405020304" pitchFamily="18" charset="0"/>
              </a:rPr>
              <a:t> т</a:t>
            </a:r>
            <a:r>
              <a:rPr lang="kk-KZ" sz="1600" dirty="0">
                <a:latin typeface="Times New Roman" panose="02020603050405020304" pitchFamily="18" charset="0"/>
                <a:cs typeface="Times New Roman" panose="02020603050405020304" pitchFamily="18" charset="0"/>
              </a:rPr>
              <a:t>ұ</a:t>
            </a:r>
            <a:r>
              <a:rPr lang="ru-RU" sz="1600" dirty="0">
                <a:latin typeface="Times New Roman" panose="02020603050405020304" pitchFamily="18" charset="0"/>
                <a:cs typeface="Times New Roman" panose="02020603050405020304" pitchFamily="18" charset="0"/>
              </a:rPr>
              <a:t>р. </a:t>
            </a:r>
            <a:r>
              <a:rPr lang="ru-RU" sz="1600" dirty="0" err="1">
                <a:latin typeface="Times New Roman" panose="02020603050405020304" pitchFamily="18" charset="0"/>
                <a:cs typeface="Times New Roman" panose="02020603050405020304" pitchFamily="18" charset="0"/>
              </a:rPr>
              <a:t>Қазақтың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даласы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кең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тілі</a:t>
            </a:r>
            <a:r>
              <a:rPr lang="ru-RU" sz="1600" dirty="0">
                <a:latin typeface="Times New Roman" panose="02020603050405020304" pitchFamily="18" charset="0"/>
                <a:cs typeface="Times New Roman" panose="02020603050405020304" pitchFamily="18" charset="0"/>
              </a:rPr>
              <a:t> де бай. Осы </a:t>
            </a:r>
            <a:r>
              <a:rPr lang="ru-RU" sz="1600" dirty="0" err="1">
                <a:latin typeface="Times New Roman" panose="02020603050405020304" pitchFamily="18" charset="0"/>
                <a:cs typeface="Times New Roman" panose="02020603050405020304" pitchFamily="18" charset="0"/>
              </a:rPr>
              <a:t>күні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түрік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тілдерінің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ішінде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қазақ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тілінен</a:t>
            </a:r>
            <a:r>
              <a:rPr lang="ru-RU" sz="1600" dirty="0">
                <a:latin typeface="Times New Roman" panose="02020603050405020304" pitchFamily="18" charset="0"/>
                <a:cs typeface="Times New Roman" panose="02020603050405020304" pitchFamily="18" charset="0"/>
              </a:rPr>
              <a:t> бай, </a:t>
            </a:r>
            <a:r>
              <a:rPr lang="ru-RU" sz="1600" dirty="0" err="1">
                <a:latin typeface="Times New Roman" panose="02020603050405020304" pitchFamily="18" charset="0"/>
                <a:cs typeface="Times New Roman" panose="02020603050405020304" pitchFamily="18" charset="0"/>
              </a:rPr>
              <a:t>орамды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терең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тіл</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жоқ</a:t>
            </a:r>
            <a:r>
              <a:rPr lang="ru-RU" sz="1600" dirty="0">
                <a:latin typeface="Times New Roman" panose="02020603050405020304" pitchFamily="18" charset="0"/>
                <a:cs typeface="Times New Roman" panose="02020603050405020304" pitchFamily="18" charset="0"/>
              </a:rPr>
              <a:t>" (М. Ж</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мабаев</a:t>
            </a:r>
            <a:r>
              <a:rPr lang="ru-RU" sz="1600" dirty="0">
                <a:latin typeface="Times New Roman" panose="02020603050405020304" pitchFamily="18" charset="0"/>
                <a:cs typeface="Times New Roman" panose="02020603050405020304" pitchFamily="18" charset="0"/>
              </a:rPr>
              <a:t>. Педагогика. </a:t>
            </a:r>
            <a:r>
              <a:rPr lang="kk-KZ" sz="1600" dirty="0">
                <a:latin typeface="Times New Roman" panose="02020603050405020304" pitchFamily="18" charset="0"/>
                <a:cs typeface="Times New Roman" panose="02020603050405020304" pitchFamily="18" charset="0"/>
              </a:rPr>
              <a:t>-</a:t>
            </a:r>
            <a:r>
              <a:rPr lang="ru-RU" sz="1600" dirty="0">
                <a:latin typeface="Times New Roman" panose="02020603050405020304" pitchFamily="18" charset="0"/>
                <a:cs typeface="Times New Roman" panose="02020603050405020304" pitchFamily="18" charset="0"/>
              </a:rPr>
              <a:t>А., 1992).</a:t>
            </a:r>
          </a:p>
          <a:p>
            <a:pPr algn="just"/>
            <a:r>
              <a:rPr lang="ru-RU" sz="1600" dirty="0" smtClean="0">
                <a:latin typeface="Times New Roman" panose="02020603050405020304" pitchFamily="18" charset="0"/>
                <a:cs typeface="Times New Roman" panose="02020603050405020304" pitchFamily="18" charset="0"/>
              </a:rPr>
              <a:t>	</a:t>
            </a:r>
            <a:r>
              <a:rPr lang="ru-RU" sz="1600" dirty="0" err="1" smtClean="0">
                <a:latin typeface="Times New Roman" panose="02020603050405020304" pitchFamily="18" charset="0"/>
                <a:cs typeface="Times New Roman" panose="02020603050405020304" pitchFamily="18" charset="0"/>
              </a:rPr>
              <a:t>Көне</a:t>
            </a: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түркі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жазба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ескерткіштері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кейінірек</a:t>
            </a:r>
            <a:r>
              <a:rPr lang="ru-RU" sz="1600" dirty="0">
                <a:latin typeface="Times New Roman" panose="02020603050405020304" pitchFamily="18" charset="0"/>
                <a:cs typeface="Times New Roman" panose="02020603050405020304" pitchFamily="18" charset="0"/>
              </a:rPr>
              <a:t> н</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сқа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болып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бізге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жеткен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қыпшақ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тіліндегі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жазба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ескерткіштер</a:t>
            </a:r>
            <a:r>
              <a:rPr lang="ru-RU" sz="1600" dirty="0">
                <a:latin typeface="Times New Roman" panose="02020603050405020304" pitchFamily="18" charset="0"/>
                <a:cs typeface="Times New Roman" panose="02020603050405020304" pitchFamily="18" charset="0"/>
              </a:rPr>
              <a:t> ("Кодекс </a:t>
            </a:r>
            <a:r>
              <a:rPr lang="ru-RU" sz="1600" dirty="0" err="1">
                <a:latin typeface="Times New Roman" panose="02020603050405020304" pitchFamily="18" charset="0"/>
                <a:cs typeface="Times New Roman" panose="02020603050405020304" pitchFamily="18" charset="0"/>
              </a:rPr>
              <a:t>Куманикус</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одан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кейінгі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қазақ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тілінің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түрік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тілдерінен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даралана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өз</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ерекшеліктерімен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өзгеше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дамуы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байқалған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бастауы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кезінде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пайда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болып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этнопедагогика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тарихында</a:t>
            </a:r>
            <a:r>
              <a:rPr lang="ru-RU" sz="1600" dirty="0">
                <a:latin typeface="Times New Roman" panose="02020603050405020304" pitchFamily="18" charset="0"/>
                <a:cs typeface="Times New Roman" panose="02020603050405020304" pitchFamily="18" charset="0"/>
              </a:rPr>
              <a:t> алтын </a:t>
            </a:r>
            <a:r>
              <a:rPr lang="ru-RU" sz="1600" dirty="0" err="1">
                <a:latin typeface="Times New Roman" panose="02020603050405020304" pitchFamily="18" charset="0"/>
                <a:cs typeface="Times New Roman" panose="02020603050405020304" pitchFamily="18" charset="0"/>
              </a:rPr>
              <a:t>арқау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болып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қалған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Қорқыт</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ата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кітабы</a:t>
            </a:r>
            <a:r>
              <a:rPr lang="ru-RU" sz="1600" dirty="0">
                <a:latin typeface="Times New Roman" panose="02020603050405020304" pitchFamily="18" charset="0"/>
                <a:cs typeface="Times New Roman" panose="02020603050405020304" pitchFamily="18" charset="0"/>
              </a:rPr>
              <a:t>", </a:t>
            </a:r>
            <a:r>
              <a:rPr lang="kk-KZ" sz="1600" dirty="0">
                <a:latin typeface="Times New Roman" panose="02020603050405020304" pitchFamily="18" charset="0"/>
                <a:cs typeface="Times New Roman" panose="02020603050405020304" pitchFamily="18" charset="0"/>
              </a:rPr>
              <a:t>ә</a:t>
            </a:r>
            <a:r>
              <a:rPr lang="ru-RU" sz="1600" dirty="0">
                <a:latin typeface="Times New Roman" panose="02020603050405020304" pitchFamily="18" charset="0"/>
                <a:cs typeface="Times New Roman" panose="02020603050405020304" pitchFamily="18" charset="0"/>
              </a:rPr>
              <a:t>л </a:t>
            </a:r>
            <a:r>
              <a:rPr lang="kk-KZ"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Фарабидің</a:t>
            </a:r>
            <a:r>
              <a:rPr lang="ru-RU" sz="1600" dirty="0">
                <a:latin typeface="Times New Roman" panose="02020603050405020304" pitchFamily="18" charset="0"/>
                <a:cs typeface="Times New Roman" panose="02020603050405020304" pitchFamily="18" charset="0"/>
              </a:rPr>
              <a:t> 200 </a:t>
            </a:r>
            <a:r>
              <a:rPr lang="ru-RU" sz="1600" dirty="0" err="1">
                <a:latin typeface="Times New Roman" panose="02020603050405020304" pitchFamily="18" charset="0"/>
                <a:cs typeface="Times New Roman" panose="02020603050405020304" pitchFamily="18" charset="0"/>
              </a:rPr>
              <a:t>кітаптық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еңбектері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Қожа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Ахмет</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Яссауидің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Диуани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хикмат</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Даналық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кітабы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Махмұд</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Қашқаридың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Диуани</a:t>
            </a:r>
            <a:r>
              <a:rPr lang="ru-RU" sz="1600" dirty="0">
                <a:latin typeface="Times New Roman" panose="02020603050405020304" pitchFamily="18" charset="0"/>
                <a:cs typeface="Times New Roman" panose="02020603050405020304" pitchFamily="18" charset="0"/>
              </a:rPr>
              <a:t> л</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ғат</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ат-түрік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Түрік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тілінің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сөздік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кітабы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одан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кейінгі</a:t>
            </a:r>
            <a:r>
              <a:rPr lang="ru-RU" sz="1600" dirty="0">
                <a:latin typeface="Times New Roman" panose="02020603050405020304" pitchFamily="18" charset="0"/>
                <a:cs typeface="Times New Roman" panose="02020603050405020304" pitchFamily="18" charset="0"/>
              </a:rPr>
              <a:t> </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тәлімгер</a:t>
            </a:r>
            <a:r>
              <a:rPr lang="ru-RU" sz="1600" dirty="0">
                <a:latin typeface="Times New Roman" panose="02020603050405020304" pitchFamily="18" charset="0"/>
                <a:cs typeface="Times New Roman" panose="02020603050405020304" pitchFamily="18" charset="0"/>
              </a:rPr>
              <a:t> М</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хамед</a:t>
            </a:r>
            <a:r>
              <a:rPr lang="ru-RU" sz="1600" dirty="0">
                <a:latin typeface="Times New Roman" panose="02020603050405020304" pitchFamily="18" charset="0"/>
                <a:cs typeface="Times New Roman" panose="02020603050405020304" pitchFamily="18" charset="0"/>
              </a:rPr>
              <a:t> Хайдар </a:t>
            </a:r>
            <a:r>
              <a:rPr lang="ru-RU" sz="1600" dirty="0" err="1">
                <a:latin typeface="Times New Roman" panose="02020603050405020304" pitchFamily="18" charset="0"/>
                <a:cs typeface="Times New Roman" panose="02020603050405020304" pitchFamily="18" charset="0"/>
              </a:rPr>
              <a:t>Дулатидың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Тарихи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Рашиди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Жаһаннама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кітаптары</a:t>
            </a:r>
            <a:r>
              <a:rPr lang="ru-RU" sz="1600" dirty="0">
                <a:latin typeface="Times New Roman" panose="02020603050405020304" pitchFamily="18" charset="0"/>
                <a:cs typeface="Times New Roman" panose="02020603050405020304" pitchFamily="18" charset="0"/>
              </a:rPr>
              <a:t> - </a:t>
            </a:r>
            <a:r>
              <a:rPr lang="ru-RU" sz="1600" dirty="0" err="1">
                <a:latin typeface="Times New Roman" panose="02020603050405020304" pitchFamily="18" charset="0"/>
                <a:cs typeface="Times New Roman" panose="02020603050405020304" pitchFamily="18" charset="0"/>
              </a:rPr>
              <a:t>қазақ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тілінің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және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этнопедагогикалық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ойдың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дамуын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көрсететін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тарихи</a:t>
            </a:r>
            <a:r>
              <a:rPr lang="ru-RU" sz="1600" dirty="0">
                <a:latin typeface="Times New Roman" panose="02020603050405020304" pitchFamily="18" charset="0"/>
                <a:cs typeface="Times New Roman" panose="02020603050405020304" pitchFamily="18" charset="0"/>
              </a:rPr>
              <a:t> қ</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ндылық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болып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табылады</a:t>
            </a:r>
            <a:r>
              <a:rPr lang="ru-RU" sz="1600" dirty="0">
                <a:latin typeface="Times New Roman" panose="02020603050405020304" pitchFamily="18" charset="0"/>
                <a:cs typeface="Times New Roman" panose="02020603050405020304" pitchFamily="18" charset="0"/>
              </a:rPr>
              <a:t>.</a:t>
            </a:r>
          </a:p>
          <a:p>
            <a:pPr algn="just"/>
            <a:r>
              <a:rPr lang="ru-RU" sz="1600" dirty="0" smtClean="0">
                <a:latin typeface="Times New Roman" panose="02020603050405020304" pitchFamily="18" charset="0"/>
                <a:cs typeface="Times New Roman" panose="02020603050405020304" pitchFamily="18" charset="0"/>
              </a:rPr>
              <a:t>	</a:t>
            </a:r>
            <a:r>
              <a:rPr lang="ru-RU" sz="1600" dirty="0" err="1" smtClean="0">
                <a:latin typeface="Times New Roman" panose="02020603050405020304" pitchFamily="18" charset="0"/>
                <a:cs typeface="Times New Roman" panose="02020603050405020304" pitchFamily="18" charset="0"/>
              </a:rPr>
              <a:t>Қазақ</a:t>
            </a: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этнопедагогикасының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методологиялық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тірегі</a:t>
            </a:r>
            <a:r>
              <a:rPr lang="ru-RU" sz="1600" dirty="0">
                <a:latin typeface="Times New Roman" panose="02020603050405020304" pitchFamily="18" charset="0"/>
                <a:cs typeface="Times New Roman" panose="02020603050405020304" pitchFamily="18" charset="0"/>
              </a:rPr>
              <a:t> - </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лттық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әдебиет</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десек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сол</a:t>
            </a:r>
            <a:r>
              <a:rPr lang="ru-RU" sz="1600" dirty="0">
                <a:latin typeface="Times New Roman" panose="02020603050405020304" pitchFamily="18" charset="0"/>
                <a:cs typeface="Times New Roman" panose="02020603050405020304" pitchFamily="18" charset="0"/>
              </a:rPr>
              <a:t> </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лттың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әдебиеттің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ауыз</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әдебиетінің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жалғасын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жазу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әдебиетімен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жалғастырып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жазу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әдебиетінің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негізін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қалаған</a:t>
            </a:r>
            <a:r>
              <a:rPr lang="ru-RU" sz="1600" dirty="0">
                <a:latin typeface="Times New Roman" panose="02020603050405020304" pitchFamily="18" charset="0"/>
                <a:cs typeface="Times New Roman" panose="02020603050405020304" pitchFamily="18" charset="0"/>
              </a:rPr>
              <a:t> Абай, </a:t>
            </a:r>
            <a:r>
              <a:rPr lang="ru-RU" sz="1600" dirty="0" err="1">
                <a:latin typeface="Times New Roman" panose="02020603050405020304" pitchFamily="18" charset="0"/>
                <a:cs typeface="Times New Roman" panose="02020603050405020304" pitchFamily="18" charset="0"/>
              </a:rPr>
              <a:t>Ыбырай</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шығармалары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қазақ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халқының</a:t>
            </a:r>
            <a:r>
              <a:rPr lang="ru-RU" sz="1600" dirty="0">
                <a:latin typeface="Times New Roman" panose="02020603050405020304" pitchFamily="18" charset="0"/>
                <a:cs typeface="Times New Roman" panose="02020603050405020304" pitchFamily="18" charset="0"/>
              </a:rPr>
              <a:t> </a:t>
            </a:r>
            <a:r>
              <a:rPr lang="kk-KZ" sz="1600" dirty="0">
                <a:latin typeface="Times New Roman" panose="02020603050405020304" pitchFamily="18" charset="0"/>
                <a:cs typeface="Times New Roman" panose="02020603050405020304" pitchFamily="18" charset="0"/>
              </a:rPr>
              <a:t>ұ</a:t>
            </a:r>
            <a:r>
              <a:rPr lang="ru-RU" sz="1600" dirty="0" err="1">
                <a:latin typeface="Times New Roman" panose="02020603050405020304" pitchFamily="18" charset="0"/>
                <a:cs typeface="Times New Roman" panose="02020603050405020304" pitchFamily="18" charset="0"/>
              </a:rPr>
              <a:t>лттық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әдебиетінің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өркендеуінің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бағдаршамы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болды</a:t>
            </a:r>
            <a:r>
              <a:rPr lang="ru-RU" sz="1600" dirty="0">
                <a:latin typeface="Times New Roman" panose="02020603050405020304" pitchFamily="18" charset="0"/>
                <a:cs typeface="Times New Roman" panose="02020603050405020304" pitchFamily="18" charset="0"/>
              </a:rPr>
              <a:t> да, </a:t>
            </a:r>
            <a:r>
              <a:rPr lang="ru-RU" sz="1600" dirty="0" err="1">
                <a:latin typeface="Times New Roman" panose="02020603050405020304" pitchFamily="18" charset="0"/>
                <a:cs typeface="Times New Roman" panose="02020603050405020304" pitchFamily="18" charset="0"/>
              </a:rPr>
              <a:t>қазақ</a:t>
            </a:r>
            <a:r>
              <a:rPr lang="ru-RU" sz="1600"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әдеби</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тілін</a:t>
            </a:r>
            <a:r>
              <a:rPr lang="ru-RU" sz="1600" b="1"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қалыптастырды</a:t>
            </a:r>
            <a:endParaRPr lang="ru-RU" sz="16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1533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2830" y="313899"/>
            <a:ext cx="10727140" cy="5727463"/>
          </a:xfrm>
        </p:spPr>
        <p:txBody>
          <a:bodyPr>
            <a:normAutofit lnSpcReduction="10000"/>
          </a:bodyPr>
          <a:lstStyle/>
          <a:p>
            <a:pPr algn="ctr"/>
            <a:r>
              <a:rPr lang="ru-RU" sz="2000" b="1" dirty="0" err="1">
                <a:latin typeface="Times New Roman" panose="02020603050405020304" pitchFamily="18" charset="0"/>
                <a:cs typeface="Times New Roman" panose="02020603050405020304" pitchFamily="18" charset="0"/>
              </a:rPr>
              <a:t>Қазақ</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халық</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педагогикасындағы</a:t>
            </a:r>
            <a:r>
              <a:rPr lang="ru-RU" sz="2000" b="1" dirty="0">
                <a:latin typeface="Times New Roman" panose="02020603050405020304" pitchFamily="18" charset="0"/>
                <a:cs typeface="Times New Roman" panose="02020603050405020304" pitchFamily="18" charset="0"/>
              </a:rPr>
              <a:t> </a:t>
            </a:r>
            <a:r>
              <a:rPr lang="kk-KZ" sz="2000" b="1" dirty="0">
                <a:latin typeface="Times New Roman" panose="02020603050405020304" pitchFamily="18" charset="0"/>
                <a:cs typeface="Times New Roman" panose="02020603050405020304" pitchFamily="18" charset="0"/>
              </a:rPr>
              <a:t>ұ</a:t>
            </a:r>
            <a:r>
              <a:rPr lang="ru-RU" sz="2000" b="1" dirty="0" err="1">
                <a:latin typeface="Times New Roman" panose="02020603050405020304" pitchFamily="18" charset="0"/>
                <a:cs typeface="Times New Roman" panose="02020603050405020304" pitchFamily="18" charset="0"/>
              </a:rPr>
              <a:t>лттық</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тәрбие</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жүйесі</a:t>
            </a:r>
            <a:endParaRPr lang="ru-RU" sz="2000" dirty="0">
              <a:latin typeface="Times New Roman" panose="02020603050405020304" pitchFamily="18" charset="0"/>
              <a:cs typeface="Times New Roman" panose="02020603050405020304" pitchFamily="18" charset="0"/>
            </a:endParaRPr>
          </a:p>
          <a:p>
            <a:pPr algn="just"/>
            <a:r>
              <a:rPr lang="ru-RU" sz="2000" dirty="0" err="1">
                <a:latin typeface="Times New Roman" panose="02020603050405020304" pitchFamily="18" charset="0"/>
                <a:cs typeface="Times New Roman" panose="02020603050405020304" pitchFamily="18" charset="0"/>
              </a:rPr>
              <a:t>Қазақ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этнопедагогикасы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қазақ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халқының</a:t>
            </a:r>
            <a:r>
              <a:rPr lang="ru-RU" sz="2000" dirty="0">
                <a:latin typeface="Times New Roman" panose="02020603050405020304" pitchFamily="18" charset="0"/>
                <a:cs typeface="Times New Roman" panose="02020603050405020304" pitchFamily="18" charset="0"/>
              </a:rPr>
              <a:t> </a:t>
            </a:r>
            <a:r>
              <a:rPr lang="kk-KZ" sz="2000" dirty="0">
                <a:latin typeface="Times New Roman" panose="02020603050405020304" pitchFamily="18" charset="0"/>
                <a:cs typeface="Times New Roman" panose="02020603050405020304" pitchFamily="18" charset="0"/>
              </a:rPr>
              <a:t>ұ</a:t>
            </a:r>
            <a:r>
              <a:rPr lang="ru-RU" sz="2000" dirty="0" err="1">
                <a:latin typeface="Times New Roman" panose="02020603050405020304" pitchFamily="18" charset="0"/>
                <a:cs typeface="Times New Roman" panose="02020603050405020304" pitchFamily="18" charset="0"/>
              </a:rPr>
              <a:t>лттық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педагогикасы</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XX </a:t>
            </a:r>
            <a:r>
              <a:rPr lang="ru-RU" sz="2000" dirty="0">
                <a:latin typeface="Times New Roman" panose="02020603050405020304" pitchFamily="18" charset="0"/>
                <a:cs typeface="Times New Roman" panose="02020603050405020304" pitchFamily="18" charset="0"/>
              </a:rPr>
              <a:t>ғ. 20 - 30 </a:t>
            </a:r>
            <a:r>
              <a:rPr lang="ru-RU" sz="2000" dirty="0" err="1">
                <a:latin typeface="Times New Roman" panose="02020603050405020304" pitchFamily="18" charset="0"/>
                <a:cs typeface="Times New Roman" panose="02020603050405020304" pitchFamily="18" charset="0"/>
              </a:rPr>
              <a:t>жылдарынан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бастап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ғылыми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бастауларымен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көрінеді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Яғни</a:t>
            </a:r>
            <a:r>
              <a:rPr lang="ru-RU" sz="2000" dirty="0">
                <a:latin typeface="Times New Roman" panose="02020603050405020304" pitchFamily="18" charset="0"/>
                <a:cs typeface="Times New Roman" panose="02020603050405020304" pitchFamily="18" charset="0"/>
              </a:rPr>
              <a:t> </a:t>
            </a:r>
            <a:r>
              <a:rPr lang="kk-KZ" sz="2000" b="1" dirty="0">
                <a:latin typeface="Times New Roman" panose="02020603050405020304" pitchFamily="18" charset="0"/>
                <a:cs typeface="Times New Roman" panose="02020603050405020304" pitchFamily="18" charset="0"/>
              </a:rPr>
              <a:t>ұ</a:t>
            </a:r>
            <a:r>
              <a:rPr lang="ru-RU" sz="2000" b="1" dirty="0" err="1">
                <a:latin typeface="Times New Roman" panose="02020603050405020304" pitchFamily="18" charset="0"/>
                <a:cs typeface="Times New Roman" panose="02020603050405020304" pitchFamily="18" charset="0"/>
              </a:rPr>
              <a:t>лттық</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тәрбие</a:t>
            </a:r>
            <a:r>
              <a:rPr lang="ru-RU" sz="2000" b="1"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туралы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Ахмет</a:t>
            </a:r>
            <a:r>
              <a:rPr lang="ru-RU" sz="2000" dirty="0">
                <a:latin typeface="Times New Roman" panose="02020603050405020304" pitchFamily="18" charset="0"/>
                <a:cs typeface="Times New Roman" panose="02020603050405020304" pitchFamily="18" charset="0"/>
              </a:rPr>
              <a:t> Байт</a:t>
            </a:r>
            <a:r>
              <a:rPr lang="kk-KZ" sz="2000" dirty="0">
                <a:latin typeface="Times New Roman" panose="02020603050405020304" pitchFamily="18" charset="0"/>
                <a:cs typeface="Times New Roman" panose="02020603050405020304" pitchFamily="18" charset="0"/>
              </a:rPr>
              <a:t>ұ</a:t>
            </a:r>
            <a:r>
              <a:rPr lang="ru-RU" sz="2000" dirty="0" err="1">
                <a:latin typeface="Times New Roman" panose="02020603050405020304" pitchFamily="18" charset="0"/>
                <a:cs typeface="Times New Roman" panose="02020603050405020304" pitchFamily="18" charset="0"/>
              </a:rPr>
              <a:t>рсыновтың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Сәкен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Сейфуллиннің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Мыржақып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Дулатовтың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Мағжан</a:t>
            </a:r>
            <a:r>
              <a:rPr lang="ru-RU" sz="2000" dirty="0">
                <a:latin typeface="Times New Roman" panose="02020603050405020304" pitchFamily="18" charset="0"/>
                <a:cs typeface="Times New Roman" panose="02020603050405020304" pitchFamily="18" charset="0"/>
              </a:rPr>
              <a:t> Ж</a:t>
            </a:r>
            <a:r>
              <a:rPr lang="kk-KZ" sz="2000" dirty="0">
                <a:latin typeface="Times New Roman" panose="02020603050405020304" pitchFamily="18" charset="0"/>
                <a:cs typeface="Times New Roman" panose="02020603050405020304" pitchFamily="18" charset="0"/>
              </a:rPr>
              <a:t>ұ</a:t>
            </a:r>
            <a:r>
              <a:rPr lang="ru-RU" sz="2000" dirty="0" err="1">
                <a:latin typeface="Times New Roman" panose="02020603050405020304" pitchFamily="18" charset="0"/>
                <a:cs typeface="Times New Roman" panose="02020603050405020304" pitchFamily="18" charset="0"/>
              </a:rPr>
              <a:t>мабаевтің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Жүсіпбек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Аймауытовтың</a:t>
            </a:r>
            <a:r>
              <a:rPr lang="ru-RU" sz="2000" dirty="0">
                <a:latin typeface="Times New Roman" panose="02020603050405020304" pitchFamily="18" charset="0"/>
                <a:cs typeface="Times New Roman" panose="02020603050405020304" pitchFamily="18" charset="0"/>
              </a:rPr>
              <a:t>, М</a:t>
            </a:r>
            <a:r>
              <a:rPr lang="kk-KZ" sz="2000" dirty="0">
                <a:latin typeface="Times New Roman" panose="02020603050405020304" pitchFamily="18" charset="0"/>
                <a:cs typeface="Times New Roman" panose="02020603050405020304" pitchFamily="18" charset="0"/>
              </a:rPr>
              <a:t>ұ</a:t>
            </a:r>
            <a:r>
              <a:rPr lang="ru-RU" sz="2000" dirty="0" err="1">
                <a:latin typeface="Times New Roman" panose="02020603050405020304" pitchFamily="18" charset="0"/>
                <a:cs typeface="Times New Roman" panose="02020603050405020304" pitchFamily="18" charset="0"/>
              </a:rPr>
              <a:t>хтар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Әуезовтың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пікірлері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жарық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көріп</a:t>
            </a:r>
            <a:r>
              <a:rPr lang="ru-RU" sz="2000" dirty="0">
                <a:latin typeface="Times New Roman" panose="02020603050405020304" pitchFamily="18" charset="0"/>
                <a:cs typeface="Times New Roman" panose="02020603050405020304" pitchFamily="18" charset="0"/>
              </a:rPr>
              <a:t>, </a:t>
            </a:r>
            <a:r>
              <a:rPr lang="kk-KZ" sz="2000" dirty="0">
                <a:latin typeface="Times New Roman" panose="02020603050405020304" pitchFamily="18" charset="0"/>
                <a:cs typeface="Times New Roman" panose="02020603050405020304" pitchFamily="18" charset="0"/>
              </a:rPr>
              <a:t>ұ</a:t>
            </a:r>
            <a:r>
              <a:rPr lang="ru-RU" sz="2000" dirty="0" err="1">
                <a:latin typeface="Times New Roman" panose="02020603050405020304" pitchFamily="18" charset="0"/>
                <a:cs typeface="Times New Roman" panose="02020603050405020304" pitchFamily="18" charset="0"/>
              </a:rPr>
              <a:t>лттық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әдебиеттің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тәрбиелік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мәні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ашыла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бастады</a:t>
            </a:r>
            <a:r>
              <a:rPr lang="ru-RU" sz="2000" dirty="0">
                <a:latin typeface="Times New Roman" panose="02020603050405020304" pitchFamily="18" charset="0"/>
                <a:cs typeface="Times New Roman" panose="02020603050405020304" pitchFamily="18" charset="0"/>
              </a:rPr>
              <a:t>.</a:t>
            </a:r>
          </a:p>
          <a:p>
            <a:pPr algn="just"/>
            <a:r>
              <a:rPr lang="ru-RU" sz="2000" dirty="0" err="1">
                <a:latin typeface="Times New Roman" panose="02020603050405020304" pitchFamily="18" charset="0"/>
                <a:cs typeface="Times New Roman" panose="02020603050405020304" pitchFamily="18" charset="0"/>
              </a:rPr>
              <a:t>Егеменді</a:t>
            </a:r>
            <a:r>
              <a:rPr lang="ru-RU" sz="2000" dirty="0">
                <a:latin typeface="Times New Roman" panose="02020603050405020304" pitchFamily="18" charset="0"/>
                <a:cs typeface="Times New Roman" panose="02020603050405020304" pitchFamily="18" charset="0"/>
              </a:rPr>
              <a:t> ел </a:t>
            </a:r>
            <a:r>
              <a:rPr lang="ru-RU" sz="2000" dirty="0" err="1">
                <a:latin typeface="Times New Roman" panose="02020603050405020304" pitchFamily="18" charset="0"/>
                <a:cs typeface="Times New Roman" panose="02020603050405020304" pitchFamily="18" charset="0"/>
              </a:rPr>
              <a:t>болғалы</a:t>
            </a:r>
            <a:r>
              <a:rPr lang="ru-RU" sz="2000" dirty="0">
                <a:latin typeface="Times New Roman" panose="02020603050405020304" pitchFamily="18" charset="0"/>
                <a:cs typeface="Times New Roman" panose="02020603050405020304" pitchFamily="18" charset="0"/>
              </a:rPr>
              <a:t> (1991 </a:t>
            </a:r>
            <a:r>
              <a:rPr lang="ru-RU" sz="2000" dirty="0" err="1">
                <a:latin typeface="Times New Roman" panose="02020603050405020304" pitchFamily="18" charset="0"/>
                <a:cs typeface="Times New Roman" panose="02020603050405020304" pitchFamily="18" charset="0"/>
              </a:rPr>
              <a:t>жылдан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бастап</a:t>
            </a:r>
            <a:r>
              <a:rPr lang="ru-RU" sz="2000" dirty="0">
                <a:latin typeface="Times New Roman" panose="02020603050405020304" pitchFamily="18" charset="0"/>
                <a:cs typeface="Times New Roman" panose="02020603050405020304" pitchFamily="18" charset="0"/>
              </a:rPr>
              <a:t>) </a:t>
            </a:r>
            <a:r>
              <a:rPr lang="kk-KZ" sz="2000" dirty="0">
                <a:latin typeface="Times New Roman" panose="02020603050405020304" pitchFamily="18" charset="0"/>
                <a:cs typeface="Times New Roman" panose="02020603050405020304" pitchFamily="18" charset="0"/>
              </a:rPr>
              <a:t>ұ</a:t>
            </a:r>
            <a:r>
              <a:rPr lang="ru-RU" sz="2000" dirty="0" err="1">
                <a:latin typeface="Times New Roman" panose="02020603050405020304" pitchFamily="18" charset="0"/>
                <a:cs typeface="Times New Roman" panose="02020603050405020304" pitchFamily="18" charset="0"/>
              </a:rPr>
              <a:t>лттық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тәрбиеге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ерекше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мән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беріліп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сол</a:t>
            </a:r>
            <a:r>
              <a:rPr lang="ru-RU" sz="2000" dirty="0">
                <a:latin typeface="Times New Roman" panose="02020603050405020304" pitchFamily="18" charset="0"/>
                <a:cs typeface="Times New Roman" panose="02020603050405020304" pitchFamily="18" charset="0"/>
              </a:rPr>
              <a:t> </a:t>
            </a:r>
            <a:r>
              <a:rPr lang="kk-KZ" sz="2000" dirty="0">
                <a:latin typeface="Times New Roman" panose="02020603050405020304" pitchFamily="18" charset="0"/>
                <a:cs typeface="Times New Roman" panose="02020603050405020304" pitchFamily="18" charset="0"/>
              </a:rPr>
              <a:t>ұ</a:t>
            </a:r>
            <a:r>
              <a:rPr lang="ru-RU" sz="2000" dirty="0" err="1">
                <a:latin typeface="Times New Roman" panose="02020603050405020304" pitchFamily="18" charset="0"/>
                <a:cs typeface="Times New Roman" panose="02020603050405020304" pitchFamily="18" charset="0"/>
              </a:rPr>
              <a:t>лттық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тәрбие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туралы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ғылымды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жүйелеу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міндеттері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қойылды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Қазақ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халқының</a:t>
            </a:r>
            <a:r>
              <a:rPr lang="ru-RU" sz="2000" dirty="0">
                <a:latin typeface="Times New Roman" panose="02020603050405020304" pitchFamily="18" charset="0"/>
                <a:cs typeface="Times New Roman" panose="02020603050405020304" pitchFamily="18" charset="0"/>
              </a:rPr>
              <a:t> педагог-</a:t>
            </a:r>
            <a:r>
              <a:rPr lang="ru-RU" sz="2000" dirty="0" err="1">
                <a:latin typeface="Times New Roman" panose="02020603050405020304" pitchFamily="18" charset="0"/>
                <a:cs typeface="Times New Roman" panose="02020603050405020304" pitchFamily="18" charset="0"/>
              </a:rPr>
              <a:t>ғалымдары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әдебиет</a:t>
            </a:r>
            <a:r>
              <a:rPr lang="ru-RU" sz="2000" dirty="0">
                <a:latin typeface="Times New Roman" panose="02020603050405020304" pitchFamily="18" charset="0"/>
                <a:cs typeface="Times New Roman" panose="02020603050405020304" pitchFamily="18" charset="0"/>
              </a:rPr>
              <a:t> пен </a:t>
            </a:r>
            <a:r>
              <a:rPr lang="ru-RU" sz="2000" dirty="0" err="1">
                <a:latin typeface="Times New Roman" panose="02020603050405020304" pitchFamily="18" charset="0"/>
                <a:cs typeface="Times New Roman" panose="02020603050405020304" pitchFamily="18" charset="0"/>
              </a:rPr>
              <a:t>әдет</a:t>
            </a:r>
            <a:r>
              <a:rPr lang="ru-RU" sz="2000" dirty="0">
                <a:latin typeface="Times New Roman" panose="02020603050405020304" pitchFamily="18" charset="0"/>
                <a:cs typeface="Times New Roman" panose="02020603050405020304" pitchFamily="18" charset="0"/>
              </a:rPr>
              <a:t>-ғ</a:t>
            </a:r>
            <a:r>
              <a:rPr lang="kk-KZ" sz="2000" dirty="0">
                <a:latin typeface="Times New Roman" panose="02020603050405020304" pitchFamily="18" charset="0"/>
                <a:cs typeface="Times New Roman" panose="02020603050405020304" pitchFamily="18" charset="0"/>
              </a:rPr>
              <a:t>ұ</a:t>
            </a:r>
            <a:r>
              <a:rPr lang="ru-RU" sz="2000" dirty="0" err="1">
                <a:latin typeface="Times New Roman" panose="02020603050405020304" pitchFamily="18" charset="0"/>
                <a:cs typeface="Times New Roman" panose="02020603050405020304" pitchFamily="18" charset="0"/>
              </a:rPr>
              <a:t>рып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салт-дәстүрлерін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зерттеп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педагогикасының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ғылыми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жүйесін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жасай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бастады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Мысалы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Елікбаев</a:t>
            </a:r>
            <a:r>
              <a:rPr lang="ru-RU" sz="2000" dirty="0">
                <a:latin typeface="Times New Roman" panose="02020603050405020304" pitchFamily="18" charset="0"/>
                <a:cs typeface="Times New Roman" panose="02020603050405020304" pitchFamily="18" charset="0"/>
              </a:rPr>
              <a:t> Н. "</a:t>
            </a:r>
            <a:r>
              <a:rPr lang="ru-RU" sz="2000" dirty="0" err="1">
                <a:latin typeface="Times New Roman" panose="02020603050405020304" pitchFamily="18" charset="0"/>
                <a:cs typeface="Times New Roman" panose="02020603050405020304" pitchFamily="18" charset="0"/>
              </a:rPr>
              <a:t>Ұлттық</a:t>
            </a:r>
            <a:r>
              <a:rPr lang="ru-RU" sz="2000" dirty="0">
                <a:latin typeface="Times New Roman" panose="02020603050405020304" pitchFamily="18" charset="0"/>
                <a:cs typeface="Times New Roman" panose="02020603050405020304" pitchFamily="18" charset="0"/>
              </a:rPr>
              <a:t> психология". 1992; </a:t>
            </a:r>
            <a:r>
              <a:rPr lang="ru-RU" sz="2000" dirty="0" err="1">
                <a:latin typeface="Times New Roman" panose="02020603050405020304" pitchFamily="18" charset="0"/>
                <a:cs typeface="Times New Roman" panose="02020603050405020304" pitchFamily="18" charset="0"/>
              </a:rPr>
              <a:t>Наурызбаев</a:t>
            </a:r>
            <a:r>
              <a:rPr lang="ru-RU" sz="2000" dirty="0">
                <a:latin typeface="Times New Roman" panose="02020603050405020304" pitchFamily="18" charset="0"/>
                <a:cs typeface="Times New Roman" panose="02020603050405020304" pitchFamily="18" charset="0"/>
              </a:rPr>
              <a:t> Ж. "</a:t>
            </a:r>
            <a:r>
              <a:rPr lang="ru-RU" sz="2000" dirty="0" err="1">
                <a:latin typeface="Times New Roman" panose="02020603050405020304" pitchFamily="18" charset="0"/>
                <a:cs typeface="Times New Roman" panose="02020603050405020304" pitchFamily="18" charset="0"/>
              </a:rPr>
              <a:t>Қазақтың</a:t>
            </a:r>
            <a:r>
              <a:rPr lang="ru-RU" sz="2000" dirty="0">
                <a:latin typeface="Times New Roman" panose="02020603050405020304" pitchFamily="18" charset="0"/>
                <a:cs typeface="Times New Roman" panose="02020603050405020304" pitchFamily="18" charset="0"/>
              </a:rPr>
              <a:t> </a:t>
            </a:r>
            <a:r>
              <a:rPr lang="kk-KZ" sz="2000" dirty="0">
                <a:latin typeface="Times New Roman" panose="02020603050405020304" pitchFamily="18" charset="0"/>
                <a:cs typeface="Times New Roman" panose="02020603050405020304" pitchFamily="18" charset="0"/>
              </a:rPr>
              <a:t>ұ</a:t>
            </a:r>
            <a:r>
              <a:rPr lang="ru-RU" sz="2000" dirty="0" err="1">
                <a:latin typeface="Times New Roman" panose="02020603050405020304" pitchFamily="18" charset="0"/>
                <a:cs typeface="Times New Roman" panose="02020603050405020304" pitchFamily="18" charset="0"/>
              </a:rPr>
              <a:t>лттық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тәлім-тәрбие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атауларының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түсіндірме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сөздігі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Жарықбаев</a:t>
            </a:r>
            <a:r>
              <a:rPr lang="ru-RU" sz="2000" dirty="0">
                <a:latin typeface="Times New Roman" panose="02020603050405020304" pitchFamily="18" charset="0"/>
                <a:cs typeface="Times New Roman" panose="02020603050405020304" pitchFamily="18" charset="0"/>
              </a:rPr>
              <a:t> Қ., </a:t>
            </a:r>
            <a:r>
              <a:rPr lang="ru-RU" sz="2000" dirty="0" err="1">
                <a:latin typeface="Times New Roman" panose="02020603050405020304" pitchFamily="18" charset="0"/>
                <a:cs typeface="Times New Roman" panose="02020603050405020304" pitchFamily="18" charset="0"/>
              </a:rPr>
              <a:t>Қалиев</a:t>
            </a:r>
            <a:r>
              <a:rPr lang="ru-RU" sz="2000" dirty="0">
                <a:latin typeface="Times New Roman" panose="02020603050405020304" pitchFamily="18" charset="0"/>
                <a:cs typeface="Times New Roman" panose="02020603050405020304" pitchFamily="18" charset="0"/>
              </a:rPr>
              <a:t> С. "</a:t>
            </a:r>
            <a:r>
              <a:rPr lang="ru-RU" sz="2000" dirty="0" err="1">
                <a:latin typeface="Times New Roman" panose="02020603050405020304" pitchFamily="18" charset="0"/>
                <a:cs typeface="Times New Roman" panose="02020603050405020304" pitchFamily="18" charset="0"/>
              </a:rPr>
              <a:t>Қазақтың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педагогикасының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тарихынан</a:t>
            </a:r>
            <a:r>
              <a:rPr lang="ru-RU" sz="2000" dirty="0">
                <a:latin typeface="Times New Roman" panose="02020603050405020304" pitchFamily="18" charset="0"/>
                <a:cs typeface="Times New Roman" panose="02020603050405020304" pitchFamily="18" charset="0"/>
              </a:rPr>
              <a:t>" 1992; </a:t>
            </a:r>
            <a:r>
              <a:rPr lang="ru-RU" sz="2000" dirty="0" err="1">
                <a:latin typeface="Times New Roman" panose="02020603050405020304" pitchFamily="18" charset="0"/>
                <a:cs typeface="Times New Roman" panose="02020603050405020304" pitchFamily="18" charset="0"/>
              </a:rPr>
              <a:t>Жарықбаев</a:t>
            </a:r>
            <a:r>
              <a:rPr lang="ru-RU" sz="2000" dirty="0">
                <a:latin typeface="Times New Roman" panose="02020603050405020304" pitchFamily="18" charset="0"/>
                <a:cs typeface="Times New Roman" panose="02020603050405020304" pitchFamily="18" charset="0"/>
              </a:rPr>
              <a:t> Қ., </a:t>
            </a:r>
            <a:r>
              <a:rPr lang="ru-RU" sz="2000" dirty="0" err="1">
                <a:latin typeface="Times New Roman" panose="02020603050405020304" pitchFamily="18" charset="0"/>
                <a:cs typeface="Times New Roman" panose="02020603050405020304" pitchFamily="18" charset="0"/>
              </a:rPr>
              <a:t>Табылдиев</a:t>
            </a:r>
            <a:r>
              <a:rPr lang="ru-RU" sz="2000" dirty="0">
                <a:latin typeface="Times New Roman" panose="02020603050405020304" pitchFamily="18" charset="0"/>
                <a:cs typeface="Times New Roman" panose="02020603050405020304" pitchFamily="18" charset="0"/>
              </a:rPr>
              <a:t> Ә. "</a:t>
            </a:r>
            <a:r>
              <a:rPr lang="ru-RU" sz="2000" dirty="0" err="1">
                <a:latin typeface="Times New Roman" panose="02020603050405020304" pitchFamily="18" charset="0"/>
                <a:cs typeface="Times New Roman" panose="02020603050405020304" pitchFamily="18" charset="0"/>
              </a:rPr>
              <a:t>Әдеп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жантану</a:t>
            </a:r>
            <a:r>
              <a:rPr lang="ru-RU" sz="2000" dirty="0">
                <a:latin typeface="Times New Roman" panose="02020603050405020304" pitchFamily="18" charset="0"/>
                <a:cs typeface="Times New Roman" panose="02020603050405020304" pitchFamily="18" charset="0"/>
              </a:rPr>
              <a:t>" 1994 </a:t>
            </a:r>
            <a:r>
              <a:rPr lang="ru-RU" sz="2000" dirty="0" err="1">
                <a:latin typeface="Times New Roman" panose="02020603050405020304" pitchFamily="18" charset="0"/>
                <a:cs typeface="Times New Roman" panose="02020603050405020304" pitchFamily="18" charset="0"/>
              </a:rPr>
              <a:t>т.б</a:t>
            </a:r>
            <a:r>
              <a:rPr lang="ru-RU" sz="2000" dirty="0">
                <a:latin typeface="Times New Roman" panose="02020603050405020304" pitchFamily="18" charset="0"/>
                <a:cs typeface="Times New Roman" panose="02020603050405020304" pitchFamily="18" charset="0"/>
              </a:rPr>
              <a:t>.)</a:t>
            </a:r>
            <a:r>
              <a:rPr lang="kk-KZ"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pPr algn="just"/>
            <a:r>
              <a:rPr lang="ru-RU" sz="2000" dirty="0" err="1">
                <a:latin typeface="Times New Roman" panose="02020603050405020304" pitchFamily="18" charset="0"/>
                <a:cs typeface="Times New Roman" panose="02020603050405020304" pitchFamily="18" charset="0"/>
              </a:rPr>
              <a:t>Халық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педагогикасын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жан-жақты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зерттеген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ғалымдар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ұлттық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тәлім-тәрбие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туралы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ғылымның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жүйесін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жасап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ғылымның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атауын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айқындау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орыстың</a:t>
            </a:r>
            <a:r>
              <a:rPr lang="ru-RU" sz="2000" dirty="0">
                <a:latin typeface="Times New Roman" panose="02020603050405020304" pitchFamily="18" charset="0"/>
                <a:cs typeface="Times New Roman" panose="02020603050405020304" pitchFamily="18" charset="0"/>
              </a:rPr>
              <a:t> </a:t>
            </a:r>
            <a:r>
              <a:rPr lang="kk-KZ" sz="2000" dirty="0">
                <a:latin typeface="Times New Roman" panose="02020603050405020304" pitchFamily="18" charset="0"/>
                <a:cs typeface="Times New Roman" panose="02020603050405020304" pitchFamily="18" charset="0"/>
              </a:rPr>
              <a:t>ұ</a:t>
            </a:r>
            <a:r>
              <a:rPr lang="ru-RU" sz="2000" dirty="0" err="1">
                <a:latin typeface="Times New Roman" panose="02020603050405020304" pitchFamily="18" charset="0"/>
                <a:cs typeface="Times New Roman" panose="02020603050405020304" pitchFamily="18" charset="0"/>
              </a:rPr>
              <a:t>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педагогі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К.Д.Ушинскийдің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педагогикасы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туралы</a:t>
            </a:r>
            <a:r>
              <a:rPr lang="ru-RU" sz="2000" dirty="0">
                <a:latin typeface="Times New Roman" panose="02020603050405020304" pitchFamily="18" charset="0"/>
                <a:cs typeface="Times New Roman" panose="02020603050405020304" pitchFamily="18" charset="0"/>
              </a:rPr>
              <a:t> т</a:t>
            </a:r>
            <a:r>
              <a:rPr lang="kk-KZ" sz="2000" dirty="0">
                <a:latin typeface="Times New Roman" panose="02020603050405020304" pitchFamily="18" charset="0"/>
                <a:cs typeface="Times New Roman" panose="02020603050405020304" pitchFamily="18" charset="0"/>
              </a:rPr>
              <a:t>ұ</a:t>
            </a:r>
            <a:r>
              <a:rPr lang="ru-RU" sz="2000" dirty="0" err="1">
                <a:latin typeface="Times New Roman" panose="02020603050405020304" pitchFamily="18" charset="0"/>
                <a:cs typeface="Times New Roman" panose="02020603050405020304" pitchFamily="18" charset="0"/>
              </a:rPr>
              <a:t>жырымдарын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Г.Виноградовтың</a:t>
            </a:r>
            <a:r>
              <a:rPr lang="ru-RU" sz="2000" dirty="0">
                <a:latin typeface="Times New Roman" panose="02020603050405020304" pitchFamily="18" charset="0"/>
                <a:cs typeface="Times New Roman" panose="02020603050405020304" pitchFamily="18" charset="0"/>
              </a:rPr>
              <a:t> "Народная педагогика" ("</a:t>
            </a:r>
            <a:r>
              <a:rPr lang="ru-RU" sz="2000" dirty="0" err="1">
                <a:latin typeface="Times New Roman" panose="02020603050405020304" pitchFamily="18" charset="0"/>
                <a:cs typeface="Times New Roman" panose="02020603050405020304" pitchFamily="18" charset="0"/>
              </a:rPr>
              <a:t>Халық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педагогикасы</a:t>
            </a:r>
            <a:r>
              <a:rPr lang="ru-RU" sz="2000" dirty="0">
                <a:latin typeface="Times New Roman" panose="02020603050405020304" pitchFamily="18" charset="0"/>
                <a:cs typeface="Times New Roman" panose="02020603050405020304" pitchFamily="18" charset="0"/>
              </a:rPr>
              <a:t>" 1926), Чуваш </a:t>
            </a:r>
            <a:r>
              <a:rPr lang="ru-RU" sz="2000" dirty="0" err="1">
                <a:latin typeface="Times New Roman" panose="02020603050405020304" pitchFamily="18" charset="0"/>
                <a:cs typeface="Times New Roman" panose="02020603050405020304" pitchFamily="18" charset="0"/>
              </a:rPr>
              <a:t>педагогі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Г.Н.Волковтың</a:t>
            </a:r>
            <a:r>
              <a:rPr lang="ru-RU" sz="2000" dirty="0">
                <a:latin typeface="Times New Roman" panose="02020603050405020304" pitchFamily="18" charset="0"/>
                <a:cs typeface="Times New Roman" panose="02020603050405020304" pitchFamily="18" charset="0"/>
              </a:rPr>
              <a:t> "Чувашская народная педагогика", "</a:t>
            </a:r>
            <a:r>
              <a:rPr lang="ru-RU" sz="2000" dirty="0" err="1">
                <a:latin typeface="Times New Roman" panose="02020603050405020304" pitchFamily="18" charset="0"/>
                <a:cs typeface="Times New Roman" panose="02020603050405020304" pitchFamily="18" charset="0"/>
              </a:rPr>
              <a:t>Этнопедагогика</a:t>
            </a:r>
            <a:r>
              <a:rPr lang="ru-RU" sz="2000" dirty="0">
                <a:latin typeface="Times New Roman" panose="02020603050405020304" pitchFamily="18" charset="0"/>
                <a:cs typeface="Times New Roman" panose="02020603050405020304" pitchFamily="18" charset="0"/>
              </a:rPr>
              <a:t>" (1974) </a:t>
            </a:r>
            <a:r>
              <a:rPr lang="ru-RU" sz="2000" dirty="0" err="1">
                <a:latin typeface="Times New Roman" panose="02020603050405020304" pitchFamily="18" charset="0"/>
                <a:cs typeface="Times New Roman" panose="02020603050405020304" pitchFamily="18" charset="0"/>
              </a:rPr>
              <a:t>деген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еңбектерін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саралап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қарап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Қазақ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этнопедагогикасы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ғылымының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атауын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айқындады</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оның</a:t>
            </a:r>
            <a:r>
              <a:rPr lang="ru-RU" sz="2000" dirty="0">
                <a:latin typeface="Times New Roman" panose="02020603050405020304" pitchFamily="18" charset="0"/>
                <a:cs typeface="Times New Roman" panose="02020603050405020304" pitchFamily="18" charset="0"/>
              </a:rPr>
              <a:t> қ</a:t>
            </a:r>
            <a:r>
              <a:rPr lang="kk-KZ" sz="2000" dirty="0">
                <a:latin typeface="Times New Roman" panose="02020603050405020304" pitchFamily="18" charset="0"/>
                <a:cs typeface="Times New Roman" panose="02020603050405020304" pitchFamily="18" charset="0"/>
              </a:rPr>
              <a:t>ұ</a:t>
            </a:r>
            <a:r>
              <a:rPr lang="ru-RU" sz="2000" dirty="0" err="1">
                <a:latin typeface="Times New Roman" panose="02020603050405020304" pitchFamily="18" charset="0"/>
                <a:cs typeface="Times New Roman" panose="02020603050405020304" pitchFamily="18" charset="0"/>
              </a:rPr>
              <a:t>рылымын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дәлелдеп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белгіледі</a:t>
            </a:r>
            <a:r>
              <a:rPr lang="ru-RU" sz="2000" dirty="0">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33284416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xmlns="" id="{9738663B-FE04-462A-8C78-1A662E54FA53}"/>
              </a:ext>
            </a:extLst>
          </p:cNvPr>
          <p:cNvPicPr>
            <a:picLocks noChangeAspect="1"/>
          </p:cNvPicPr>
          <p:nvPr/>
        </p:nvPicPr>
        <p:blipFill>
          <a:blip r:embed="rId2"/>
          <a:stretch>
            <a:fillRect/>
          </a:stretch>
        </p:blipFill>
        <p:spPr>
          <a:xfrm>
            <a:off x="263352" y="213026"/>
            <a:ext cx="1658256" cy="1542422"/>
          </a:xfrm>
          <a:prstGeom prst="rect">
            <a:avLst/>
          </a:prstGeom>
        </p:spPr>
      </p:pic>
      <p:sp>
        <p:nvSpPr>
          <p:cNvPr id="6" name="Прямоугольник 5">
            <a:extLst>
              <a:ext uri="{FF2B5EF4-FFF2-40B4-BE49-F238E27FC236}">
                <a16:creationId xmlns:a16="http://schemas.microsoft.com/office/drawing/2014/main" xmlns="" id="{A68CEB32-1D5C-4231-AAB6-7C50CE29952F}"/>
              </a:ext>
            </a:extLst>
          </p:cNvPr>
          <p:cNvSpPr/>
          <p:nvPr/>
        </p:nvSpPr>
        <p:spPr>
          <a:xfrm>
            <a:off x="2639616" y="213026"/>
            <a:ext cx="7080448" cy="369332"/>
          </a:xfrm>
          <a:prstGeom prst="rect">
            <a:avLst/>
          </a:prstGeom>
        </p:spPr>
        <p:txBody>
          <a:bodyPr wrap="square">
            <a:spAutoFit/>
          </a:bodyPr>
          <a:lstStyle/>
          <a:p>
            <a:pPr algn="ctr"/>
            <a:r>
              <a:rPr lang="kk-KZ" b="1" dirty="0" smtClean="0">
                <a:latin typeface="Times New Roman" pitchFamily="18" charset="0"/>
                <a:cs typeface="Times New Roman" pitchFamily="18" charset="0"/>
              </a:rPr>
              <a:t>Әл-Фараби </a:t>
            </a:r>
            <a:r>
              <a:rPr lang="kk-KZ" b="1" dirty="0">
                <a:latin typeface="Times New Roman" pitchFamily="18" charset="0"/>
                <a:cs typeface="Times New Roman" pitchFamily="18" charset="0"/>
              </a:rPr>
              <a:t>атындағы Қазақ Ұлттық </a:t>
            </a:r>
            <a:r>
              <a:rPr lang="kk-KZ" b="1" dirty="0" smtClean="0">
                <a:latin typeface="Times New Roman" pitchFamily="18" charset="0"/>
                <a:cs typeface="Times New Roman" pitchFamily="18" charset="0"/>
              </a:rPr>
              <a:t>Университеті</a:t>
            </a:r>
            <a:endParaRPr lang="kk-KZ" b="1" dirty="0">
              <a:latin typeface="Times New Roman" pitchFamily="18" charset="0"/>
              <a:cs typeface="Times New Roman" pitchFamily="18" charset="0"/>
            </a:endParaRPr>
          </a:p>
        </p:txBody>
      </p:sp>
      <p:sp>
        <p:nvSpPr>
          <p:cNvPr id="8" name="Прямоугольник 7">
            <a:extLst>
              <a:ext uri="{FF2B5EF4-FFF2-40B4-BE49-F238E27FC236}">
                <a16:creationId xmlns:a16="http://schemas.microsoft.com/office/drawing/2014/main" xmlns="" id="{F93D21B0-62E2-4335-BF45-0262170E1A39}"/>
              </a:ext>
            </a:extLst>
          </p:cNvPr>
          <p:cNvSpPr/>
          <p:nvPr/>
        </p:nvSpPr>
        <p:spPr>
          <a:xfrm>
            <a:off x="668740" y="2893326"/>
            <a:ext cx="11122926" cy="2056604"/>
          </a:xfrm>
          <a:prstGeom prst="rect">
            <a:avLst/>
          </a:prstGeom>
        </p:spPr>
        <p:txBody>
          <a:bodyPr wrap="square">
            <a:spAutoFit/>
          </a:bodyPr>
          <a:lstStyle/>
          <a:p>
            <a:pPr algn="ctr"/>
            <a:r>
              <a:rPr lang="kk-KZ" sz="4000" b="1" dirty="0" smtClean="0">
                <a:latin typeface="Times New Roman" panose="02020603050405020304" pitchFamily="18" charset="0"/>
                <a:cs typeface="Times New Roman" panose="02020603050405020304" pitchFamily="18" charset="0"/>
              </a:rPr>
              <a:t>Тұлға қалыптастырудағы халықтық педагогиканың негізгі факторлары</a:t>
            </a:r>
          </a:p>
          <a:p>
            <a:pPr algn="ctr">
              <a:lnSpc>
                <a:spcPct val="115000"/>
              </a:lnSpc>
              <a:spcAft>
                <a:spcPts val="0"/>
              </a:spcAft>
            </a:pPr>
            <a:endParaRPr lang="ru-RU" sz="40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7233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xmlns="" id="{7EAAFEB5-810F-45B5-9763-68E49012425B}"/>
              </a:ext>
            </a:extLst>
          </p:cNvPr>
          <p:cNvSpPr/>
          <p:nvPr/>
        </p:nvSpPr>
        <p:spPr>
          <a:xfrm>
            <a:off x="1877443" y="51685"/>
            <a:ext cx="7999498" cy="482761"/>
          </a:xfrm>
          <a:prstGeom prst="rect">
            <a:avLst/>
          </a:prstGeom>
        </p:spPr>
        <p:txBody>
          <a:bodyPr wrap="none">
            <a:spAutoFit/>
          </a:bodyPr>
          <a:lstStyle/>
          <a:p>
            <a:pPr algn="ctr">
              <a:lnSpc>
                <a:spcPct val="115000"/>
              </a:lnSpc>
            </a:pPr>
            <a:r>
              <a:rPr lang="kk-KZ" sz="2400" b="1" dirty="0">
                <a:latin typeface="Times New Roman" panose="02020603050405020304" pitchFamily="18" charset="0"/>
                <a:cs typeface="Times New Roman" panose="02020603050405020304" pitchFamily="18" charset="0"/>
              </a:rPr>
              <a:t>Қазақтың халықтық педагогикасының даму кезеңд</a:t>
            </a:r>
            <a:r>
              <a:rPr lang="kk-KZ" sz="2400" b="1" dirty="0"/>
              <a:t>ері </a:t>
            </a:r>
            <a:endParaRPr lang="kk-KZ" sz="2400" b="1" dirty="0" smtClean="0">
              <a:latin typeface="Times New Roman" panose="02020603050405020304" pitchFamily="18" charset="0"/>
              <a:cs typeface="Times New Roman" panose="02020603050405020304" pitchFamily="18" charset="0"/>
            </a:endParaRPr>
          </a:p>
        </p:txBody>
      </p:sp>
      <p:graphicFrame>
        <p:nvGraphicFramePr>
          <p:cNvPr id="3" name="Таблица 2"/>
          <p:cNvGraphicFramePr>
            <a:graphicFrameLocks noGrp="1"/>
          </p:cNvGraphicFramePr>
          <p:nvPr>
            <p:extLst/>
          </p:nvPr>
        </p:nvGraphicFramePr>
        <p:xfrm>
          <a:off x="136477" y="719666"/>
          <a:ext cx="11900847" cy="5924991"/>
        </p:xfrm>
        <a:graphic>
          <a:graphicData uri="http://schemas.openxmlformats.org/drawingml/2006/table">
            <a:tbl>
              <a:tblPr firstRow="1" bandRow="1">
                <a:tableStyleId>{5C22544A-7EE6-4342-B048-85BDC9FD1C3A}</a:tableStyleId>
              </a:tblPr>
              <a:tblGrid>
                <a:gridCol w="1487606"/>
                <a:gridCol w="1487606"/>
                <a:gridCol w="1487606"/>
                <a:gridCol w="1487606"/>
                <a:gridCol w="1487606"/>
                <a:gridCol w="1615459"/>
                <a:gridCol w="1509879"/>
                <a:gridCol w="1337479"/>
              </a:tblGrid>
              <a:tr h="1327498">
                <a:tc>
                  <a:txBody>
                    <a:bodyPr/>
                    <a:lstStyle/>
                    <a:p>
                      <a:pPr indent="215900" algn="ctr">
                        <a:spcAft>
                          <a:spcPts val="0"/>
                        </a:spcAft>
                      </a:pPr>
                      <a:r>
                        <a:rPr lang="kk-KZ"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Бірінші </a:t>
                      </a:r>
                      <a:r>
                        <a:rPr lang="kk-KZ" sz="16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дәуір</a:t>
                      </a:r>
                    </a:p>
                    <a:p>
                      <a:pPr indent="215900" algn="ctr">
                        <a:spcAft>
                          <a:spcPts val="0"/>
                        </a:spcAft>
                      </a:pPr>
                      <a:r>
                        <a:rPr lang="kk-KZ" sz="16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Б.д.д.</a:t>
                      </a:r>
                      <a:endParaRPr lang="ru-RU" sz="16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vert="vert270"/>
                </a:tc>
                <a:tc>
                  <a:txBody>
                    <a:bodyPr/>
                    <a:lstStyle/>
                    <a:p>
                      <a:pPr indent="215900" algn="ctr">
                        <a:spcAft>
                          <a:spcPts val="0"/>
                        </a:spcAft>
                      </a:pPr>
                      <a:r>
                        <a:rPr lang="kk-KZ"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Екінші</a:t>
                      </a:r>
                      <a:endParaRPr lang="ru-RU" sz="1600" dirty="0">
                        <a:solidFill>
                          <a:srgbClr val="000000"/>
                        </a:solidFill>
                        <a:effectLst/>
                        <a:latin typeface="Times/KazNur"/>
                        <a:ea typeface="Times New Roman" panose="02020603050405020304" pitchFamily="18" charset="0"/>
                        <a:cs typeface="Times New Roman" panose="02020603050405020304" pitchFamily="18" charset="0"/>
                      </a:endParaRPr>
                    </a:p>
                    <a:p>
                      <a:pPr indent="215900" algn="ctr">
                        <a:spcAft>
                          <a:spcPts val="0"/>
                        </a:spcAft>
                      </a:pPr>
                      <a:r>
                        <a:rPr lang="kk-KZ"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дәуір</a:t>
                      </a:r>
                      <a:endParaRPr lang="ru-RU" sz="1600" dirty="0">
                        <a:solidFill>
                          <a:srgbClr val="000000"/>
                        </a:solidFill>
                        <a:effectLst/>
                        <a:latin typeface="Times/KazNur"/>
                        <a:ea typeface="Times New Roman" panose="02020603050405020304" pitchFamily="18" charset="0"/>
                        <a:cs typeface="Times New Roman" panose="02020603050405020304" pitchFamily="18" charset="0"/>
                      </a:endParaRPr>
                    </a:p>
                    <a:p>
                      <a:pPr indent="215900" algn="ctr">
                        <a:spcAft>
                          <a:spcPts val="0"/>
                        </a:spcAft>
                      </a:pPr>
                      <a:r>
                        <a:rPr lang="kk-KZ"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Б.д.д.</a:t>
                      </a:r>
                      <a:endParaRPr lang="ru-RU" sz="16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vert="vert270"/>
                </a:tc>
                <a:tc>
                  <a:txBody>
                    <a:bodyPr/>
                    <a:lstStyle/>
                    <a:p>
                      <a:pPr indent="215900" algn="ctr">
                        <a:spcAft>
                          <a:spcPts val="0"/>
                        </a:spcAft>
                      </a:pPr>
                      <a:r>
                        <a:rPr lang="ru-RU"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Үшінші</a:t>
                      </a:r>
                      <a:endParaRPr lang="ru-RU" sz="1600" dirty="0">
                        <a:solidFill>
                          <a:srgbClr val="000000"/>
                        </a:solidFill>
                        <a:effectLst/>
                        <a:latin typeface="Times/KazNur"/>
                        <a:ea typeface="Times New Roman" panose="02020603050405020304" pitchFamily="18" charset="0"/>
                        <a:cs typeface="Times New Roman" panose="02020603050405020304" pitchFamily="18" charset="0"/>
                      </a:endParaRPr>
                    </a:p>
                    <a:p>
                      <a:pPr indent="215900" algn="ctr">
                        <a:spcAft>
                          <a:spcPts val="0"/>
                        </a:spcAft>
                      </a:pPr>
                      <a:r>
                        <a:rPr lang="ru-RU"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дәуір</a:t>
                      </a:r>
                      <a:endParaRPr lang="ru-RU" sz="1600" dirty="0">
                        <a:solidFill>
                          <a:srgbClr val="000000"/>
                        </a:solidFill>
                        <a:effectLst/>
                        <a:latin typeface="Times/KazNur"/>
                        <a:ea typeface="Times New Roman" panose="02020603050405020304" pitchFamily="18" charset="0"/>
                        <a:cs typeface="Times New Roman" panose="02020603050405020304" pitchFamily="18" charset="0"/>
                      </a:endParaRPr>
                    </a:p>
                    <a:p>
                      <a:pPr indent="215900" algn="ctr">
                        <a:spcAft>
                          <a:spcPts val="0"/>
                        </a:spcAft>
                      </a:pPr>
                      <a:r>
                        <a:rPr lang="ru-RU"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dirty="0">
                        <a:solidFill>
                          <a:srgbClr val="000000"/>
                        </a:solidFill>
                        <a:effectLst/>
                        <a:latin typeface="Times/KazNur"/>
                        <a:ea typeface="Times New Roman" panose="02020603050405020304" pitchFamily="18" charset="0"/>
                        <a:cs typeface="Times New Roman" panose="02020603050405020304" pitchFamily="18" charset="0"/>
                      </a:endParaRPr>
                    </a:p>
                    <a:p>
                      <a:pPr indent="215900" algn="ctr">
                        <a:spcAft>
                          <a:spcPts val="0"/>
                        </a:spcAft>
                      </a:pPr>
                      <a:r>
                        <a:rPr lang="ru-RU"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vert="vert270"/>
                </a:tc>
                <a:tc>
                  <a:txBody>
                    <a:bodyPr/>
                    <a:lstStyle/>
                    <a:p>
                      <a:pPr indent="215900" algn="ctr">
                        <a:spcAft>
                          <a:spcPts val="0"/>
                        </a:spcAft>
                      </a:pPr>
                      <a:r>
                        <a:rPr lang="ru-RU"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Төртінші</a:t>
                      </a:r>
                      <a:r>
                        <a:rPr lang="ru-RU"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дәуір</a:t>
                      </a:r>
                      <a:endParaRPr lang="ru-RU" sz="16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vert="vert270"/>
                </a:tc>
                <a:tc>
                  <a:txBody>
                    <a:bodyPr/>
                    <a:lstStyle/>
                    <a:p>
                      <a:pPr indent="215900" algn="ctr">
                        <a:spcAft>
                          <a:spcPts val="0"/>
                        </a:spcAft>
                      </a:pPr>
                      <a:r>
                        <a:rPr lang="ru-RU"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Бесінші</a:t>
                      </a:r>
                      <a:r>
                        <a:rPr lang="ru-RU"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дәуір</a:t>
                      </a:r>
                      <a:endParaRPr lang="ru-RU" sz="16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vert="vert270"/>
                </a:tc>
                <a:tc>
                  <a:txBody>
                    <a:bodyPr/>
                    <a:lstStyle/>
                    <a:p>
                      <a:pPr indent="215900" algn="ctr">
                        <a:spcAft>
                          <a:spcPts val="0"/>
                        </a:spcAft>
                      </a:pPr>
                      <a:r>
                        <a:rPr lang="ru-RU"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Алтыншы</a:t>
                      </a:r>
                      <a:endParaRPr lang="ru-RU" sz="1600" dirty="0">
                        <a:solidFill>
                          <a:srgbClr val="000000"/>
                        </a:solidFill>
                        <a:effectLst/>
                        <a:latin typeface="Times/KazNur"/>
                        <a:ea typeface="Times New Roman" panose="02020603050405020304" pitchFamily="18" charset="0"/>
                        <a:cs typeface="Times New Roman" panose="02020603050405020304" pitchFamily="18" charset="0"/>
                      </a:endParaRPr>
                    </a:p>
                    <a:p>
                      <a:pPr indent="215900" algn="ctr">
                        <a:spcAft>
                          <a:spcPts val="0"/>
                        </a:spcAft>
                      </a:pPr>
                      <a:r>
                        <a:rPr lang="ru-RU"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дәуір</a:t>
                      </a:r>
                      <a:endParaRPr lang="ru-RU" sz="16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vert="vert270"/>
                </a:tc>
                <a:tc>
                  <a:txBody>
                    <a:bodyPr/>
                    <a:lstStyle/>
                    <a:p>
                      <a:pPr indent="215900" algn="ctr">
                        <a:spcAft>
                          <a:spcPts val="0"/>
                        </a:spcAft>
                      </a:pPr>
                      <a:r>
                        <a:rPr lang="ru-RU"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Жетінші</a:t>
                      </a:r>
                      <a:r>
                        <a:rPr lang="ru-RU"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дәуір</a:t>
                      </a:r>
                      <a:endParaRPr lang="ru-RU" sz="16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vert="vert270"/>
                </a:tc>
                <a:tc>
                  <a:txBody>
                    <a:bodyPr/>
                    <a:lstStyle/>
                    <a:p>
                      <a:pPr indent="215900" algn="ctr">
                        <a:spcAft>
                          <a:spcPts val="0"/>
                        </a:spcAft>
                      </a:pPr>
                      <a:r>
                        <a:rPr lang="ru-RU"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Сегізінші</a:t>
                      </a:r>
                      <a:endParaRPr lang="ru-RU" sz="1600" dirty="0">
                        <a:solidFill>
                          <a:srgbClr val="000000"/>
                        </a:solidFill>
                        <a:effectLst/>
                        <a:latin typeface="Times/KazNur"/>
                        <a:ea typeface="Times New Roman" panose="02020603050405020304" pitchFamily="18" charset="0"/>
                        <a:cs typeface="Times New Roman" panose="02020603050405020304" pitchFamily="18" charset="0"/>
                      </a:endParaRPr>
                    </a:p>
                    <a:p>
                      <a:pPr indent="215900" algn="ctr">
                        <a:spcAft>
                          <a:spcPts val="0"/>
                        </a:spcAft>
                      </a:pPr>
                      <a:r>
                        <a:rPr lang="ru-RU"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дәуір</a:t>
                      </a:r>
                      <a:endParaRPr lang="ru-RU" sz="16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vert="vert270"/>
                </a:tc>
              </a:tr>
              <a:tr h="1305653">
                <a:tc>
                  <a:txBody>
                    <a:bodyPr/>
                    <a:lstStyle/>
                    <a:p>
                      <a:pPr indent="215900" algn="just">
                        <a:spcAft>
                          <a:spcPts val="0"/>
                        </a:spcAft>
                      </a:pP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тас</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қола</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p>
                      <a:pPr indent="215900" algn="just">
                        <a:spcAft>
                          <a:spcPts val="0"/>
                        </a:spcAft>
                      </a:pP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замандары</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p>
                      <a:pPr indent="215900" algn="just">
                        <a:spcAft>
                          <a:spcPts val="0"/>
                        </a:spcAft>
                      </a:pP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a:tc>
                <a:tc>
                  <a:txBody>
                    <a:bodyPr/>
                    <a:lstStyle/>
                    <a:p>
                      <a:pPr indent="215900" algn="just">
                        <a:spcAft>
                          <a:spcPts val="0"/>
                        </a:spcAft>
                      </a:pP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ҮІІ-</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ІІІғғ</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Б.д</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Ү ғ.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дейін</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a:tc>
                <a:tc>
                  <a:txBody>
                    <a:bodyPr/>
                    <a:lstStyle/>
                    <a:p>
                      <a:pPr indent="215900" algn="just">
                        <a:spcAft>
                          <a:spcPts val="0"/>
                        </a:spcAft>
                      </a:pP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ҮІ-</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ІХғғ</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аралығы</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a:tc>
                <a:tc>
                  <a:txBody>
                    <a:bodyPr/>
                    <a:lstStyle/>
                    <a:p>
                      <a:pPr indent="215900" algn="just">
                        <a:spcAft>
                          <a:spcPts val="0"/>
                        </a:spcAft>
                      </a:pP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Х-ХҮ</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p>
                      <a:pPr indent="215900" algn="just">
                        <a:spcAft>
                          <a:spcPts val="0"/>
                        </a:spcAft>
                      </a:pP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аралығы</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a:tc>
                <a:tc>
                  <a:txBody>
                    <a:bodyPr/>
                    <a:lstStyle/>
                    <a:p>
                      <a:pPr indent="215900" algn="just">
                        <a:spcAft>
                          <a:spcPts val="0"/>
                        </a:spcAft>
                      </a:pP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ХҮ-</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ХҮІІІғғ</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ара-</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лығы</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a:tc>
                <a:tc>
                  <a:txBody>
                    <a:bodyPr/>
                    <a:lstStyle/>
                    <a:p>
                      <a:pPr indent="215900" algn="just">
                        <a:spcAft>
                          <a:spcPts val="0"/>
                        </a:spcAft>
                      </a:pP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ХҮІІІғ</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.-дан</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p>
                      <a:pPr indent="215900" algn="just">
                        <a:spcAft>
                          <a:spcPts val="0"/>
                        </a:spcAft>
                      </a:pP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ХХ ғ. 20 ж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дейін</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a:tc>
                <a:tc>
                  <a:txBody>
                    <a:bodyPr/>
                    <a:lstStyle/>
                    <a:p>
                      <a:pPr indent="215900" algn="just">
                        <a:spcAft>
                          <a:spcPts val="0"/>
                        </a:spcAft>
                      </a:pP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1920-1990</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p>
                      <a:pPr indent="215900" algn="just">
                        <a:spcAft>
                          <a:spcPts val="0"/>
                        </a:spcAft>
                      </a:pP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жж</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p>
                      <a:pPr indent="215900" algn="just">
                        <a:spcAft>
                          <a:spcPts val="0"/>
                        </a:spcAft>
                      </a:pP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аралығы</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a:tc>
                <a:tc>
                  <a:txBody>
                    <a:bodyPr/>
                    <a:lstStyle/>
                    <a:p>
                      <a:pPr indent="215900" algn="just">
                        <a:spcAft>
                          <a:spcPts val="0"/>
                        </a:spcAft>
                      </a:pP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1991ж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кейінгі</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еге-менді</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ел</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a:tc>
              </a:tr>
              <a:tr h="882525">
                <a:tc>
                  <a:txBody>
                    <a:bodyPr/>
                    <a:lstStyle/>
                    <a:p>
                      <a:pPr indent="-68580" algn="just">
                        <a:spcAft>
                          <a:spcPts val="0"/>
                        </a:spcAft>
                      </a:pPr>
                      <a:r>
                        <a:rPr lang="ru-RU" sz="1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Алғашқы</a:t>
                      </a:r>
                      <a:r>
                        <a:rPr lang="ru-RU" sz="1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қауымдық</a:t>
                      </a:r>
                      <a:r>
                        <a:rPr lang="ru-RU" sz="1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құрылыс</a:t>
                      </a:r>
                      <a:r>
                        <a:rPr lang="ru-RU" sz="1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кезіндегі</a:t>
                      </a:r>
                      <a:r>
                        <a:rPr lang="ru-RU" sz="1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тәрбие</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p>
                      <a:pPr indent="-68580" algn="just">
                        <a:spcAft>
                          <a:spcPts val="0"/>
                        </a:spcAft>
                      </a:pP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a:tc>
                <a:tc>
                  <a:txBody>
                    <a:bodyPr/>
                    <a:lstStyle/>
                    <a:p>
                      <a:pPr indent="-68580" algn="just">
                        <a:spcAft>
                          <a:spcPts val="0"/>
                        </a:spcAft>
                      </a:pP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Сақтар</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мен </a:t>
                      </a:r>
                      <a:r>
                        <a:rPr lang="ru-RU" sz="1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ғұндардың</a:t>
                      </a:r>
                      <a:r>
                        <a:rPr lang="ru-RU" sz="1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жауынгерлік</a:t>
                      </a:r>
                      <a:r>
                        <a:rPr lang="ru-RU" sz="1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тәрбиесі</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a:tc>
                <a:tc>
                  <a:txBody>
                    <a:bodyPr/>
                    <a:lstStyle/>
                    <a:p>
                      <a:pPr indent="-68580" algn="just">
                        <a:spcAft>
                          <a:spcPts val="0"/>
                        </a:spcAft>
                      </a:pP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Ұлы</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Түрік</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қағанаты</a:t>
                      </a:r>
                      <a:r>
                        <a:rPr lang="ru-RU" sz="1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кезіндегі</a:t>
                      </a:r>
                      <a:r>
                        <a:rPr lang="ru-RU" sz="1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тәлім-тәрбие</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a:tc>
                <a:tc>
                  <a:txBody>
                    <a:bodyPr/>
                    <a:lstStyle/>
                    <a:p>
                      <a:pPr indent="-68580" algn="just">
                        <a:spcAft>
                          <a:spcPts val="0"/>
                        </a:spcAft>
                      </a:pP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Араб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Шығыс</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мәдениеті</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орта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ғасыр</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ойшылдары-ның</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тәлімгерлік</a:t>
                      </a:r>
                      <a:r>
                        <a:rPr lang="ru-RU" sz="1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ой-</a:t>
                      </a:r>
                      <a:r>
                        <a:rPr lang="ru-RU" sz="1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пікірлері</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a:tc>
                <a:tc>
                  <a:txBody>
                    <a:bodyPr/>
                    <a:lstStyle/>
                    <a:p>
                      <a:pPr indent="-68580" algn="just">
                        <a:spcAft>
                          <a:spcPts val="0"/>
                        </a:spcAft>
                      </a:pP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Қазақ</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хандығы</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кезін</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p>
                      <a:pPr indent="-68580" algn="just">
                        <a:spcAft>
                          <a:spcPts val="0"/>
                        </a:spcAft>
                      </a:pP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дегі</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ұлттық</a:t>
                      </a:r>
                      <a:r>
                        <a:rPr lang="ru-RU" sz="1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тәлім-тәрбие</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көріністері</a:t>
                      </a:r>
                      <a:r>
                        <a:rPr lang="ru-RU" sz="1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жыраулар</a:t>
                      </a:r>
                      <a:r>
                        <a:rPr lang="ru-RU" sz="1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поэзиясындағы</a:t>
                      </a:r>
                      <a:r>
                        <a:rPr lang="ru-RU" sz="1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тәлім-дік</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ойлар</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a:tc>
                <a:tc>
                  <a:txBody>
                    <a:bodyPr/>
                    <a:lstStyle/>
                    <a:p>
                      <a:pPr indent="-68580" algn="just">
                        <a:spcAft>
                          <a:spcPts val="0"/>
                        </a:spcAft>
                      </a:pP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Қазақстан</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Ресейге</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қосылу</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p>
                      <a:pPr indent="-68580" algn="just">
                        <a:spcAft>
                          <a:spcPts val="0"/>
                        </a:spcAft>
                      </a:pP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кезіндегі</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p>
                      <a:pPr indent="-68580" algn="just">
                        <a:spcAft>
                          <a:spcPts val="0"/>
                        </a:spcAft>
                      </a:pP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ұлт-азаттық</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қозғалысым</a:t>
                      </a:r>
                      <a:r>
                        <a:rPr lang="ru-RU" sz="1800" baseline="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ме</a:t>
                      </a:r>
                      <a:r>
                        <a:rPr lang="ru-RU" sz="1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ағарту</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p>
                      <a:pPr indent="-68580" algn="just">
                        <a:spcAft>
                          <a:spcPts val="0"/>
                        </a:spcAft>
                      </a:pP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шылық-демократиялық</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p>
                      <a:pPr indent="-68580" algn="just">
                        <a:spcAft>
                          <a:spcPts val="0"/>
                        </a:spcAft>
                      </a:pP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бағыттағы</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тәлім-тәрбие</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a:tc>
                <a:tc>
                  <a:txBody>
                    <a:bodyPr/>
                    <a:lstStyle/>
                    <a:p>
                      <a:pPr indent="-68580" algn="just">
                        <a:spcAft>
                          <a:spcPts val="0"/>
                        </a:spcAft>
                      </a:pP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Кеңес</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p>
                      <a:pPr indent="-68580" algn="just">
                        <a:spcAft>
                          <a:spcPts val="0"/>
                        </a:spcAft>
                      </a:pP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тік</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дәуірдегі</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ғылыми</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p>
                      <a:pPr indent="-68580" algn="just">
                        <a:spcAft>
                          <a:spcPts val="0"/>
                        </a:spcAft>
                      </a:pP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педагогиканың</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қалып-тасуы</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a:tc>
                <a:tc>
                  <a:txBody>
                    <a:bodyPr/>
                    <a:lstStyle/>
                    <a:p>
                      <a:pPr indent="-68580" algn="just">
                        <a:spcAft>
                          <a:spcPts val="0"/>
                        </a:spcAft>
                      </a:pPr>
                      <a:r>
                        <a:rPr lang="ru-RU" sz="1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Тәуел</a:t>
                      </a:r>
                      <a:r>
                        <a:rPr lang="ru-RU" sz="1800" dirty="0" err="1" smtClean="0">
                          <a:solidFill>
                            <a:srgbClr val="000000"/>
                          </a:solidFill>
                          <a:effectLst/>
                          <a:latin typeface="Times/KazNur"/>
                          <a:ea typeface="Times New Roman" panose="02020603050405020304" pitchFamily="18" charset="0"/>
                          <a:cs typeface="Times New Roman" panose="02020603050405020304" pitchFamily="18" charset="0"/>
                        </a:rPr>
                        <a:t>с</a:t>
                      </a:r>
                      <a:r>
                        <a:rPr lang="ru-RU" sz="1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із</a:t>
                      </a:r>
                      <a:r>
                        <a:rPr lang="ru-RU" sz="1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Қазақ</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p>
                      <a:pPr indent="-68580" algn="just">
                        <a:spcAft>
                          <a:spcPts val="0"/>
                        </a:spcAft>
                      </a:pP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стандағы</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ұлттық</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p>
                      <a:pPr indent="-68580" algn="just">
                        <a:spcAft>
                          <a:spcPts val="0"/>
                        </a:spcAft>
                      </a:pP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тәлімтәр-биенің</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өр-кен</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жаюы</a:t>
                      </a:r>
                      <a:endParaRPr lang="ru-RU" sz="1800" dirty="0">
                        <a:solidFill>
                          <a:srgbClr val="000000"/>
                        </a:solidFill>
                        <a:effectLst/>
                        <a:latin typeface="Times/KazNur"/>
                        <a:ea typeface="Times New Roman" panose="020206030504050203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0930059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вал 5">
            <a:extLst>
              <a:ext uri="{FF2B5EF4-FFF2-40B4-BE49-F238E27FC236}">
                <a16:creationId xmlns:a16="http://schemas.microsoft.com/office/drawing/2014/main" xmlns="" id="{A0B04598-F6AA-46D5-8634-94F15E0F72A1}"/>
              </a:ext>
            </a:extLst>
          </p:cNvPr>
          <p:cNvSpPr/>
          <p:nvPr/>
        </p:nvSpPr>
        <p:spPr>
          <a:xfrm>
            <a:off x="0" y="709684"/>
            <a:ext cx="3012393" cy="441642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400" b="1" dirty="0">
                <a:latin typeface="Times New Roman" panose="02020603050405020304" pitchFamily="18" charset="0"/>
                <a:cs typeface="Times New Roman" panose="02020603050405020304" pitchFamily="18" charset="0"/>
              </a:rPr>
              <a:t>Қазақтың халықтық </a:t>
            </a:r>
            <a:r>
              <a:rPr lang="kk-KZ" sz="2400" b="1" dirty="0" smtClean="0">
                <a:latin typeface="Times New Roman" panose="02020603050405020304" pitchFamily="18" charset="0"/>
                <a:cs typeface="Times New Roman" panose="02020603050405020304" pitchFamily="18" charset="0"/>
              </a:rPr>
              <a:t>педагогикасының негізі</a:t>
            </a:r>
            <a:endParaRPr lang="ru-RU" sz="2400" dirty="0">
              <a:latin typeface="Times New Roman" panose="02020603050405020304" pitchFamily="18" charset="0"/>
              <a:cs typeface="Times New Roman" panose="02020603050405020304" pitchFamily="18" charset="0"/>
            </a:endParaRPr>
          </a:p>
        </p:txBody>
      </p:sp>
      <p:cxnSp>
        <p:nvCxnSpPr>
          <p:cNvPr id="14" name="Прямая со стрелкой 13">
            <a:extLst>
              <a:ext uri="{FF2B5EF4-FFF2-40B4-BE49-F238E27FC236}">
                <a16:creationId xmlns:a16="http://schemas.microsoft.com/office/drawing/2014/main" xmlns="" id="{21B5FD5E-53E8-46FE-8F59-65CBEE5CDFDB}"/>
              </a:ext>
            </a:extLst>
          </p:cNvPr>
          <p:cNvCxnSpPr>
            <a:cxnSpLocks/>
            <a:stCxn id="6" idx="6"/>
          </p:cNvCxnSpPr>
          <p:nvPr/>
        </p:nvCxnSpPr>
        <p:spPr>
          <a:xfrm flipV="1">
            <a:off x="3012393" y="2142699"/>
            <a:ext cx="1040993" cy="77519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 name="Прямая со стрелкой 15">
            <a:extLst>
              <a:ext uri="{FF2B5EF4-FFF2-40B4-BE49-F238E27FC236}">
                <a16:creationId xmlns:a16="http://schemas.microsoft.com/office/drawing/2014/main" xmlns="" id="{BF0C3358-B279-4EAD-B19A-FCD5A349BD25}"/>
              </a:ext>
            </a:extLst>
          </p:cNvPr>
          <p:cNvCxnSpPr>
            <a:cxnSpLocks/>
            <a:stCxn id="6" idx="6"/>
          </p:cNvCxnSpPr>
          <p:nvPr/>
        </p:nvCxnSpPr>
        <p:spPr>
          <a:xfrm>
            <a:off x="3012393" y="2917896"/>
            <a:ext cx="119083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Прямая со стрелкой 17">
            <a:extLst>
              <a:ext uri="{FF2B5EF4-FFF2-40B4-BE49-F238E27FC236}">
                <a16:creationId xmlns:a16="http://schemas.microsoft.com/office/drawing/2014/main" xmlns="" id="{CF2C0950-7216-4EAA-8316-541701D94F31}"/>
              </a:ext>
            </a:extLst>
          </p:cNvPr>
          <p:cNvCxnSpPr>
            <a:cxnSpLocks/>
            <a:stCxn id="6" idx="6"/>
            <a:endCxn id="24" idx="1"/>
          </p:cNvCxnSpPr>
          <p:nvPr/>
        </p:nvCxnSpPr>
        <p:spPr>
          <a:xfrm>
            <a:off x="3012393" y="2917896"/>
            <a:ext cx="1040993" cy="49889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Прямая со стрелкой 19">
            <a:extLst>
              <a:ext uri="{FF2B5EF4-FFF2-40B4-BE49-F238E27FC236}">
                <a16:creationId xmlns:a16="http://schemas.microsoft.com/office/drawing/2014/main" xmlns="" id="{E98AFF24-E919-4593-86FB-28C6E9DF9A35}"/>
              </a:ext>
            </a:extLst>
          </p:cNvPr>
          <p:cNvCxnSpPr>
            <a:cxnSpLocks/>
            <a:stCxn id="6" idx="6"/>
          </p:cNvCxnSpPr>
          <p:nvPr/>
        </p:nvCxnSpPr>
        <p:spPr>
          <a:xfrm>
            <a:off x="3012393" y="2917896"/>
            <a:ext cx="1163910" cy="164966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2" name="Прямая со стрелкой 21">
            <a:extLst>
              <a:ext uri="{FF2B5EF4-FFF2-40B4-BE49-F238E27FC236}">
                <a16:creationId xmlns:a16="http://schemas.microsoft.com/office/drawing/2014/main" xmlns="" id="{E009B00A-1978-4860-A685-81D799B79051}"/>
              </a:ext>
            </a:extLst>
          </p:cNvPr>
          <p:cNvCxnSpPr>
            <a:cxnSpLocks/>
            <a:stCxn id="6" idx="6"/>
          </p:cNvCxnSpPr>
          <p:nvPr/>
        </p:nvCxnSpPr>
        <p:spPr>
          <a:xfrm>
            <a:off x="3012393" y="2917896"/>
            <a:ext cx="1163538" cy="241213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 name="Прямоугольник: скругленные углы 7">
            <a:extLst>
              <a:ext uri="{FF2B5EF4-FFF2-40B4-BE49-F238E27FC236}">
                <a16:creationId xmlns:a16="http://schemas.microsoft.com/office/drawing/2014/main" xmlns="" id="{FB13889B-43F4-4752-AB26-75AD1E8077C3}"/>
              </a:ext>
            </a:extLst>
          </p:cNvPr>
          <p:cNvSpPr/>
          <p:nvPr/>
        </p:nvSpPr>
        <p:spPr>
          <a:xfrm>
            <a:off x="4053386" y="-12210"/>
            <a:ext cx="8024884" cy="6858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endParaRPr lang="ru-RU" sz="1200" dirty="0">
              <a:latin typeface="Times New Roman" panose="02020603050405020304" pitchFamily="18" charset="0"/>
              <a:cs typeface="Times New Roman" panose="02020603050405020304" pitchFamily="18" charset="0"/>
            </a:endParaRPr>
          </a:p>
          <a:p>
            <a:r>
              <a:rPr lang="kk-KZ" dirty="0" smtClean="0">
                <a:latin typeface="Times New Roman" panose="02020603050405020304" pitchFamily="18" charset="0"/>
                <a:cs typeface="Times New Roman" panose="02020603050405020304" pitchFamily="18" charset="0"/>
              </a:rPr>
              <a:t>	Алтын </a:t>
            </a:r>
            <a:r>
              <a:rPr lang="kk-KZ" dirty="0">
                <a:latin typeface="Times New Roman" panose="02020603050405020304" pitchFamily="18" charset="0"/>
                <a:cs typeface="Times New Roman" panose="02020603050405020304" pitchFamily="18" charset="0"/>
              </a:rPr>
              <a:t>Орда мемлекетінің кезінде пайда болған “Бабырнама” (“Бабыр дастаны”), ал Хорезмидің “Мухаббатнама”, Саиф Сарайдың “Қырық бір батыр жыры”, “Гулстан бит турки”, Құтыптың “Хусрау Шырын” сияқты туындылары сөзсіз жас ұрпақтарға тәлім-тәрбиелік ықпалын тигізді. Бұл кезеңдердегі тәлім-тәрбие көріністері негізінен әскери-жауынгерлік бағытта өрбіді. Ел қорғау мәселелері ұлы ойшылдар мен ақындар шығармаларының өзегі болды. Ата-аналар ұрпақтарының ең алдымен қайратты, епті және намысқой, өнерлі болып өсулерін талап етіп отырды.</a:t>
            </a:r>
            <a:endParaRPr lang="ru-RU" dirty="0">
              <a:latin typeface="Times New Roman" panose="02020603050405020304" pitchFamily="18" charset="0"/>
              <a:cs typeface="Times New Roman" panose="02020603050405020304" pitchFamily="18" charset="0"/>
            </a:endParaRPr>
          </a:p>
          <a:p>
            <a:r>
              <a:rPr lang="kk-KZ" b="1" dirty="0" smtClean="0">
                <a:latin typeface="Times New Roman" panose="02020603050405020304" pitchFamily="18" charset="0"/>
                <a:cs typeface="Times New Roman" panose="02020603050405020304" pitchFamily="18" charset="0"/>
              </a:rPr>
              <a:t>	Қазақ </a:t>
            </a:r>
            <a:r>
              <a:rPr lang="kk-KZ" b="1" dirty="0">
                <a:latin typeface="Times New Roman" panose="02020603050405020304" pitchFamily="18" charset="0"/>
                <a:cs typeface="Times New Roman" panose="02020603050405020304" pitchFamily="18" charset="0"/>
              </a:rPr>
              <a:t>хандығының құрылуы </a:t>
            </a:r>
            <a:r>
              <a:rPr lang="kk-KZ" dirty="0">
                <a:latin typeface="Times New Roman" panose="02020603050405020304" pitchFamily="18" charset="0"/>
                <a:cs typeface="Times New Roman" panose="02020603050405020304" pitchFamily="18" charset="0"/>
              </a:rPr>
              <a:t>— ХІҮ-ХҮ-ғасырларда, Алтын Орда мемлекеті мен Ақсақ Темір империясының өзара бақталастықтарының нәтижесінде әлсіреп, ыдырай бастаған кезеңдерге тура келеді. Қазақ хандығы — сөзсіз кешегі ата-бабаларымыз сақтар мен ғұндардың, ежелгі түркілердің, Шыңғыс хан мен Алтын Орда империяларының заңды мұрагерлері болып саналады</a:t>
            </a:r>
            <a:r>
              <a:rPr lang="kk-KZ" dirty="0" smtClean="0">
                <a:latin typeface="Times New Roman" panose="02020603050405020304" pitchFamily="18" charset="0"/>
                <a:cs typeface="Times New Roman" panose="02020603050405020304" pitchFamily="18" charset="0"/>
              </a:rPr>
              <a:t>.</a:t>
            </a:r>
          </a:p>
          <a:p>
            <a:r>
              <a:rPr lang="kk-KZ" dirty="0" smtClean="0">
                <a:latin typeface="Times New Roman" panose="02020603050405020304" pitchFamily="18" charset="0"/>
                <a:cs typeface="Times New Roman" panose="02020603050405020304" pitchFamily="18" charset="0"/>
              </a:rPr>
              <a:t>	Шыңғысхан </a:t>
            </a:r>
            <a:r>
              <a:rPr lang="kk-KZ" dirty="0">
                <a:latin typeface="Times New Roman" panose="02020603050405020304" pitchFamily="18" charset="0"/>
                <a:cs typeface="Times New Roman" panose="02020603050405020304" pitchFamily="18" charset="0"/>
              </a:rPr>
              <a:t>империясының тарихымен </a:t>
            </a:r>
            <a:r>
              <a:rPr lang="kk-KZ" dirty="0" smtClean="0">
                <a:latin typeface="Times New Roman" panose="02020603050405020304" pitchFamily="18" charset="0"/>
                <a:cs typeface="Times New Roman" panose="02020603050405020304" pitchFamily="18" charset="0"/>
              </a:rPr>
              <a:t>-Шыңғысхан</a:t>
            </a:r>
            <a:r>
              <a:rPr lang="kk-KZ" dirty="0">
                <a:latin typeface="Times New Roman" panose="02020603050405020304" pitchFamily="18" charset="0"/>
                <a:cs typeface="Times New Roman" panose="02020603050405020304" pitchFamily="18" charset="0"/>
              </a:rPr>
              <a:t>, Бату, Жошы, Тоқтамыс, Ақсақ Темір империясының отар елі болған Ресей, кейін сол империядан ыдырап, бөлініп шыққан халықтарды (өзбек, татар, ноғай, Сібір (Көшім), Қырым, Астрахан хандықтарын) өз империясының отар еліне айналдырды.</a:t>
            </a:r>
            <a:endParaRPr lang="ru-RU" dirty="0">
              <a:latin typeface="Times New Roman" panose="02020603050405020304" pitchFamily="18" charset="0"/>
              <a:cs typeface="Times New Roman" panose="02020603050405020304" pitchFamily="18" charset="0"/>
            </a:endParaRPr>
          </a:p>
          <a:p>
            <a:r>
              <a:rPr lang="kk-KZ" dirty="0" smtClean="0">
                <a:latin typeface="Times New Roman" panose="02020603050405020304" pitchFamily="18" charset="0"/>
                <a:cs typeface="Times New Roman" panose="02020603050405020304" pitchFamily="18" charset="0"/>
              </a:rPr>
              <a:t>	Қазақ </a:t>
            </a:r>
            <a:r>
              <a:rPr lang="kk-KZ" dirty="0">
                <a:latin typeface="Times New Roman" panose="02020603050405020304" pitchFamily="18" charset="0"/>
                <a:cs typeface="Times New Roman" panose="02020603050405020304" pitchFamily="18" charset="0"/>
              </a:rPr>
              <a:t>хандығы жаңа мемлекет болып қалыптасуы барысында (1470-1718 ж.ж.) 250 жылдай тәуелсіз ел болып, дербес өмір сүрді. Бірнеше ауыр қасіреттерді, жойқын соғыстарды басынан кешіріп, тіпті жер бетінен жойылып кете жаздады.</a:t>
            </a:r>
            <a:endParaRPr lang="ru-RU" dirty="0">
              <a:latin typeface="Times New Roman" panose="02020603050405020304" pitchFamily="18" charset="0"/>
              <a:cs typeface="Times New Roman" panose="02020603050405020304" pitchFamily="18" charset="0"/>
            </a:endParaRPr>
          </a:p>
          <a:p>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2216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Скругленный прямоугольник 36"/>
          <p:cNvSpPr/>
          <p:nvPr/>
        </p:nvSpPr>
        <p:spPr>
          <a:xfrm>
            <a:off x="391794" y="1234077"/>
            <a:ext cx="11027391" cy="121180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2" name="Заголовок 1"/>
          <p:cNvSpPr>
            <a:spLocks noGrp="1"/>
          </p:cNvSpPr>
          <p:nvPr>
            <p:ph type="title"/>
          </p:nvPr>
        </p:nvSpPr>
        <p:spPr>
          <a:xfrm>
            <a:off x="1438603" y="365127"/>
            <a:ext cx="9314796" cy="618547"/>
          </a:xfrm>
        </p:spPr>
        <p:txBody>
          <a:bodyPr>
            <a:normAutofit fontScale="90000"/>
          </a:bodyPr>
          <a:lstStyle/>
          <a:p>
            <a:r>
              <a:rPr lang="kk-KZ" dirty="0" smtClean="0"/>
              <a:t>   </a:t>
            </a:r>
            <a:endParaRPr lang="ru-RU" dirty="0"/>
          </a:p>
        </p:txBody>
      </p:sp>
      <p:sp>
        <p:nvSpPr>
          <p:cNvPr id="3" name="Объект 2"/>
          <p:cNvSpPr>
            <a:spLocks noGrp="1"/>
          </p:cNvSpPr>
          <p:nvPr>
            <p:ph idx="1"/>
          </p:nvPr>
        </p:nvSpPr>
        <p:spPr>
          <a:xfrm>
            <a:off x="9493755" y="4586575"/>
            <a:ext cx="1136253" cy="2071400"/>
          </a:xfrm>
        </p:spPr>
        <p:txBody>
          <a:bodyPr>
            <a:noAutofit/>
          </a:bodyPr>
          <a:lstStyle/>
          <a:p>
            <a:pPr marL="0" indent="0">
              <a:buNone/>
            </a:pPr>
            <a:r>
              <a:rPr lang="ru-RU" dirty="0">
                <a:latin typeface="Times New Roman" panose="02020603050405020304" pitchFamily="18" charset="0"/>
                <a:cs typeface="Times New Roman" panose="02020603050405020304" pitchFamily="18" charset="0"/>
              </a:rPr>
              <a:t> </a:t>
            </a:r>
          </a:p>
        </p:txBody>
      </p:sp>
      <p:sp>
        <p:nvSpPr>
          <p:cNvPr id="5" name="Скругленный прямоугольник 4"/>
          <p:cNvSpPr/>
          <p:nvPr/>
        </p:nvSpPr>
        <p:spPr>
          <a:xfrm>
            <a:off x="1438603" y="365127"/>
            <a:ext cx="9314796" cy="618547"/>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kk-KZ" dirty="0">
              <a:solidFill>
                <a:schemeClr val="tx1"/>
              </a:solidFill>
              <a:latin typeface="Times New Roman" panose="02020603050405020304" pitchFamily="18" charset="0"/>
              <a:cs typeface="Times New Roman" panose="02020603050405020304" pitchFamily="18" charset="0"/>
            </a:endParaRPr>
          </a:p>
          <a:p>
            <a:pPr algn="ctr"/>
            <a:r>
              <a:rPr lang="kk-KZ" sz="3600" b="1" dirty="0">
                <a:solidFill>
                  <a:schemeClr val="tx1"/>
                </a:solidFill>
                <a:latin typeface="Times New Roman" panose="02020603050405020304" pitchFamily="18" charset="0"/>
                <a:cs typeface="Times New Roman" panose="02020603050405020304" pitchFamily="18" charset="0"/>
              </a:rPr>
              <a:t>Халық </a:t>
            </a:r>
            <a:r>
              <a:rPr lang="kk-KZ" sz="3600" b="1" dirty="0" smtClean="0">
                <a:solidFill>
                  <a:schemeClr val="tx1"/>
                </a:solidFill>
                <a:latin typeface="Times New Roman" panose="02020603050405020304" pitchFamily="18" charset="0"/>
                <a:cs typeface="Times New Roman" panose="02020603050405020304" pitchFamily="18" charset="0"/>
              </a:rPr>
              <a:t>педагогикасының құралдары</a:t>
            </a:r>
          </a:p>
          <a:p>
            <a:pPr algn="ctr"/>
            <a:endParaRPr lang="ru-RU" sz="3600" b="1" dirty="0">
              <a:solidFill>
                <a:schemeClr val="tx1"/>
              </a:solidFill>
              <a:latin typeface="Times New Roman" panose="02020603050405020304" pitchFamily="18" charset="0"/>
              <a:cs typeface="Times New Roman" panose="02020603050405020304" pitchFamily="18" charset="0"/>
            </a:endParaRPr>
          </a:p>
        </p:txBody>
      </p:sp>
      <p:cxnSp>
        <p:nvCxnSpPr>
          <p:cNvPr id="20" name="Прямая соединительная линия 19"/>
          <p:cNvCxnSpPr/>
          <p:nvPr/>
        </p:nvCxnSpPr>
        <p:spPr>
          <a:xfrm flipH="1">
            <a:off x="6219004" y="956354"/>
            <a:ext cx="36568" cy="2281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Прямоугольник 21"/>
          <p:cNvSpPr/>
          <p:nvPr/>
        </p:nvSpPr>
        <p:spPr>
          <a:xfrm>
            <a:off x="11094923" y="2115622"/>
            <a:ext cx="242374" cy="369332"/>
          </a:xfrm>
          <a:prstGeom prst="rect">
            <a:avLst/>
          </a:prstGeom>
        </p:spPr>
        <p:txBody>
          <a:bodyPr wrap="none">
            <a:spAutoFit/>
          </a:bodyPr>
          <a:lstStyle/>
          <a:p>
            <a:r>
              <a:rPr lang="ru-RU" dirty="0">
                <a:latin typeface="Times New Roman" panose="02020603050405020304" pitchFamily="18" charset="0"/>
                <a:cs typeface="Times New Roman" panose="02020603050405020304" pitchFamily="18" charset="0"/>
              </a:rPr>
              <a:t>.</a:t>
            </a:r>
          </a:p>
        </p:txBody>
      </p:sp>
      <p:sp>
        <p:nvSpPr>
          <p:cNvPr id="30" name="Прямоугольник 29"/>
          <p:cNvSpPr/>
          <p:nvPr/>
        </p:nvSpPr>
        <p:spPr>
          <a:xfrm>
            <a:off x="586855" y="1215773"/>
            <a:ext cx="10043154" cy="1754326"/>
          </a:xfrm>
          <a:prstGeom prst="rect">
            <a:avLst/>
          </a:prstGeom>
        </p:spPr>
        <p:txBody>
          <a:bodyPr wrap="square">
            <a:spAutoFit/>
          </a:bodyPr>
          <a:lstStyle/>
          <a:p>
            <a:pPr algn="just"/>
            <a:r>
              <a:rPr lang="kk-KZ" dirty="0" smtClean="0">
                <a:latin typeface="Times New Roman" panose="02020603050405020304" pitchFamily="18" charset="0"/>
                <a:cs typeface="Times New Roman" panose="02020603050405020304" pitchFamily="18" charset="0"/>
              </a:rPr>
              <a:t>     Мақал-мәтелдер, нақыл сөздер- философиялық ой-түйіндер. Мақалдар –өлең өрнегімен, әндерді ырғақпен негізгі ойды айшықтайтын түйін. </a:t>
            </a:r>
          </a:p>
          <a:p>
            <a:pPr algn="just"/>
            <a:r>
              <a:rPr lang="kk-KZ" dirty="0" smtClean="0">
                <a:latin typeface="Times New Roman" panose="02020603050405020304" pitchFamily="18" charset="0"/>
                <a:cs typeface="Times New Roman" panose="02020603050405020304" pitchFamily="18" charset="0"/>
              </a:rPr>
              <a:t>Құрамы: 1) пайымдау (ататын ойдың түп негізі), 2) ой қорытындысы. ма,ғынасы: тура және ауыспалы</a:t>
            </a:r>
          </a:p>
          <a:p>
            <a:pPr algn="ctr"/>
            <a:r>
              <a:rPr lang="kk-KZ"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pPr algn="ctr"/>
            <a:endParaRPr lang="ru-RU" dirty="0">
              <a:latin typeface="Times New Roman" panose="02020603050405020304" pitchFamily="18" charset="0"/>
              <a:cs typeface="Times New Roman" panose="02020603050405020304" pitchFamily="18" charset="0"/>
            </a:endParaRPr>
          </a:p>
        </p:txBody>
      </p:sp>
      <p:sp>
        <p:nvSpPr>
          <p:cNvPr id="31" name="Прямоугольник 30"/>
          <p:cNvSpPr/>
          <p:nvPr/>
        </p:nvSpPr>
        <p:spPr>
          <a:xfrm>
            <a:off x="232013" y="2644623"/>
            <a:ext cx="11105284" cy="923330"/>
          </a:xfrm>
          <a:prstGeom prst="rect">
            <a:avLst/>
          </a:prstGeom>
          <a:ln>
            <a:solidFill>
              <a:schemeClr val="accent1">
                <a:lumMod val="75000"/>
              </a:schemeClr>
            </a:solidFill>
          </a:ln>
        </p:spPr>
        <p:txBody>
          <a:bodyPr wrap="square">
            <a:spAutoFit/>
          </a:bodyPr>
          <a:lstStyle/>
          <a:p>
            <a:pPr algn="ctr"/>
            <a:r>
              <a:rPr lang="kk-KZ" dirty="0" smtClean="0">
                <a:latin typeface="Times New Roman" panose="02020603050405020304" pitchFamily="18" charset="0"/>
                <a:cs typeface="Times New Roman" panose="02020603050405020304" pitchFamily="18" charset="0"/>
              </a:rPr>
              <a:t>Халық ауыз әдебиеті – адамзатты туылған күнінен бастап, өмірінің соңына дейін қамтитын тағылымдық, тәрбиелік құрал. Оның құрамдары:бесік жыры, тұсау кесер, санамақ, мазақама, тақпақ, батырлар жыры, тұрмыс-салт жырлары, беташар, шілдехана, наурыз, бата-тілек.</a:t>
            </a:r>
            <a:endParaRPr lang="ru-RU" dirty="0">
              <a:latin typeface="Times New Roman" panose="02020603050405020304" pitchFamily="18" charset="0"/>
              <a:cs typeface="Times New Roman" panose="02020603050405020304" pitchFamily="18" charset="0"/>
            </a:endParaRPr>
          </a:p>
        </p:txBody>
      </p:sp>
      <p:sp>
        <p:nvSpPr>
          <p:cNvPr id="33" name="Прямоугольник 32"/>
          <p:cNvSpPr/>
          <p:nvPr/>
        </p:nvSpPr>
        <p:spPr>
          <a:xfrm>
            <a:off x="232014" y="3803314"/>
            <a:ext cx="10862910" cy="923330"/>
          </a:xfrm>
          <a:prstGeom prst="rect">
            <a:avLst/>
          </a:prstGeom>
          <a:ln>
            <a:solidFill>
              <a:schemeClr val="accent1">
                <a:lumMod val="75000"/>
              </a:schemeClr>
            </a:solidFill>
          </a:ln>
        </p:spPr>
        <p:txBody>
          <a:bodyPr wrap="square">
            <a:spAutoFit/>
          </a:bodyPr>
          <a:lstStyle/>
          <a:p>
            <a:pPr algn="just"/>
            <a:r>
              <a:rPr lang="kk-KZ" dirty="0" smtClean="0">
                <a:latin typeface="Times New Roman" panose="02020603050405020304" pitchFamily="18" charset="0"/>
                <a:cs typeface="Times New Roman" panose="02020603050405020304" pitchFamily="18" charset="0"/>
              </a:rPr>
              <a:t>Ертегі – Тұрмыс салт ертегілері: Ойсыл Қара (түйенәі иесі), Қамбар ата (жылқы иесі), Зеңгі Баба (сиыр, қара мал иесі), Шопан ата (қой иесі) – Сек-Сек ата (ешкі иесі).  Хайуанаттар ертегілері, қиял-ғажайып ертешілері, аңыз әңгімелер.</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40744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xmlns="" id="{7EAAFEB5-810F-45B5-9763-68E49012425B}"/>
              </a:ext>
            </a:extLst>
          </p:cNvPr>
          <p:cNvSpPr/>
          <p:nvPr/>
        </p:nvSpPr>
        <p:spPr>
          <a:xfrm>
            <a:off x="3380072" y="51685"/>
            <a:ext cx="4994251" cy="483017"/>
          </a:xfrm>
          <a:prstGeom prst="rect">
            <a:avLst/>
          </a:prstGeom>
        </p:spPr>
        <p:txBody>
          <a:bodyPr wrap="none">
            <a:spAutoFit/>
          </a:bodyPr>
          <a:lstStyle/>
          <a:p>
            <a:pPr algn="ctr">
              <a:lnSpc>
                <a:spcPct val="115000"/>
              </a:lnSpc>
            </a:pPr>
            <a:r>
              <a:rPr lang="kk-KZ" sz="2400" b="1" dirty="0" smtClean="0">
                <a:latin typeface="Times New Roman" panose="02020603050405020304" pitchFamily="18" charset="0"/>
                <a:cs typeface="Times New Roman" panose="02020603050405020304" pitchFamily="18" charset="0"/>
              </a:rPr>
              <a:t>Халықтық тәрбиенің факторлары</a:t>
            </a:r>
          </a:p>
        </p:txBody>
      </p:sp>
      <p:sp>
        <p:nvSpPr>
          <p:cNvPr id="8" name="Прямоугольник 7">
            <a:extLst>
              <a:ext uri="{FF2B5EF4-FFF2-40B4-BE49-F238E27FC236}">
                <a16:creationId xmlns:a16="http://schemas.microsoft.com/office/drawing/2014/main" xmlns="" id="{1384309A-2A18-4B76-9B14-E406BB3E52A2}"/>
              </a:ext>
            </a:extLst>
          </p:cNvPr>
          <p:cNvSpPr/>
          <p:nvPr/>
        </p:nvSpPr>
        <p:spPr>
          <a:xfrm>
            <a:off x="327545" y="509846"/>
            <a:ext cx="11661048" cy="813259"/>
          </a:xfrm>
          <a:prstGeom prst="rect">
            <a:avLst/>
          </a:prstGeom>
          <a:solidFill>
            <a:srgbClr val="FFFF00"/>
          </a:solidFill>
        </p:spPr>
        <p:style>
          <a:lnRef idx="1">
            <a:schemeClr val="accent5"/>
          </a:lnRef>
          <a:fillRef idx="2">
            <a:schemeClr val="accent5"/>
          </a:fillRef>
          <a:effectRef idx="1">
            <a:schemeClr val="accent5"/>
          </a:effectRef>
          <a:fontRef idx="minor">
            <a:schemeClr val="dk1"/>
          </a:fontRef>
        </p:style>
        <p:txBody>
          <a:bodyPr rtlCol="0" anchor="ctr"/>
          <a:lstStyle/>
          <a:p>
            <a:pPr algn="just"/>
            <a:r>
              <a:rPr lang="kk-KZ" dirty="0" smtClean="0">
                <a:latin typeface="Times New Roman" panose="02020603050405020304" pitchFamily="18" charset="0"/>
                <a:cs typeface="Times New Roman" panose="02020603050405020304" pitchFamily="18" charset="0"/>
              </a:rPr>
              <a:t>	</a:t>
            </a:r>
            <a:r>
              <a:rPr lang="kk-KZ" sz="2000" dirty="0" smtClean="0">
                <a:latin typeface="Times New Roman" panose="02020603050405020304" pitchFamily="18" charset="0"/>
                <a:cs typeface="Times New Roman" panose="02020603050405020304" pitchFamily="18" charset="0"/>
              </a:rPr>
              <a:t>Халықтық педагогика тәрбиесінің негізгі факторлары: </a:t>
            </a:r>
            <a:r>
              <a:rPr lang="kk-KZ" sz="2000" b="1" dirty="0" smtClean="0">
                <a:latin typeface="Times New Roman" panose="02020603050405020304" pitchFamily="18" charset="0"/>
                <a:cs typeface="Times New Roman" panose="02020603050405020304" pitchFamily="18" charset="0"/>
              </a:rPr>
              <a:t>табиғат, ойын, сөз өнері, іс, қарым-қатынас, дәстүр, тұрмыс, өнер, дін, мұрат, нышан.  </a:t>
            </a:r>
            <a:r>
              <a:rPr lang="kk-KZ" sz="2000" dirty="0" smtClean="0">
                <a:latin typeface="Times New Roman" panose="02020603050405020304" pitchFamily="18" charset="0"/>
                <a:cs typeface="Times New Roman" panose="02020603050405020304" pitchFamily="18" charset="0"/>
              </a:rPr>
              <a:t> Адам өмір сүруінің әлеуметтік ортасы – табиғат.  </a:t>
            </a:r>
            <a:endParaRPr lang="ru-RU" sz="2000" dirty="0">
              <a:latin typeface="Times New Roman" panose="02020603050405020304" pitchFamily="18"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xmlns="" id="{1384309A-2A18-4B76-9B14-E406BB3E52A2}"/>
              </a:ext>
            </a:extLst>
          </p:cNvPr>
          <p:cNvSpPr/>
          <p:nvPr/>
        </p:nvSpPr>
        <p:spPr>
          <a:xfrm>
            <a:off x="327545" y="1470782"/>
            <a:ext cx="11661048" cy="620967"/>
          </a:xfrm>
          <a:prstGeom prst="rect">
            <a:avLst/>
          </a:prstGeom>
          <a:solidFill>
            <a:srgbClr val="FFFF00"/>
          </a:solidFill>
        </p:spPr>
        <p:style>
          <a:lnRef idx="1">
            <a:schemeClr val="accent5"/>
          </a:lnRef>
          <a:fillRef idx="2">
            <a:schemeClr val="accent5"/>
          </a:fillRef>
          <a:effectRef idx="1">
            <a:schemeClr val="accent5"/>
          </a:effectRef>
          <a:fontRef idx="minor">
            <a:schemeClr val="dk1"/>
          </a:fontRef>
        </p:style>
        <p:txBody>
          <a:bodyPr rtlCol="0" anchor="ctr"/>
          <a:lstStyle/>
          <a:p>
            <a:pPr algn="just"/>
            <a:r>
              <a:rPr lang="kk-KZ" dirty="0" smtClean="0">
                <a:latin typeface="Times New Roman" panose="02020603050405020304" pitchFamily="18" charset="0"/>
                <a:cs typeface="Times New Roman" panose="02020603050405020304" pitchFamily="18" charset="0"/>
              </a:rPr>
              <a:t>	</a:t>
            </a:r>
            <a:r>
              <a:rPr lang="kk-KZ" sz="2000" dirty="0" smtClean="0">
                <a:latin typeface="Times New Roman" panose="02020603050405020304" pitchFamily="18" charset="0"/>
                <a:cs typeface="Times New Roman" panose="02020603050405020304" pitchFamily="18" charset="0"/>
              </a:rPr>
              <a:t>Ойын арқылы өнер дамиды. Ұлттық ойын түрлері:алтыбақан, ақ сүйек, белбеу соқ, асық ойнау, хан ойыны</a:t>
            </a: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және т.б.</a:t>
            </a:r>
            <a:endParaRPr lang="ru-RU" dirty="0">
              <a:latin typeface="Times New Roman" panose="02020603050405020304" pitchFamily="18" charset="0"/>
              <a:cs typeface="Times New Roman" panose="02020603050405020304" pitchFamily="18" charset="0"/>
            </a:endParaRPr>
          </a:p>
        </p:txBody>
      </p:sp>
      <p:sp>
        <p:nvSpPr>
          <p:cNvPr id="5" name="Прямоугольник 4">
            <a:extLst>
              <a:ext uri="{FF2B5EF4-FFF2-40B4-BE49-F238E27FC236}">
                <a16:creationId xmlns:a16="http://schemas.microsoft.com/office/drawing/2014/main" xmlns="" id="{1384309A-2A18-4B76-9B14-E406BB3E52A2}"/>
              </a:ext>
            </a:extLst>
          </p:cNvPr>
          <p:cNvSpPr/>
          <p:nvPr/>
        </p:nvSpPr>
        <p:spPr>
          <a:xfrm>
            <a:off x="327545" y="2235739"/>
            <a:ext cx="11661047" cy="852287"/>
          </a:xfrm>
          <a:prstGeom prst="rect">
            <a:avLst/>
          </a:prstGeom>
          <a:solidFill>
            <a:srgbClr val="FFFF00"/>
          </a:solidFill>
        </p:spPr>
        <p:style>
          <a:lnRef idx="1">
            <a:schemeClr val="accent5"/>
          </a:lnRef>
          <a:fillRef idx="2">
            <a:schemeClr val="accent5"/>
          </a:fillRef>
          <a:effectRef idx="1">
            <a:schemeClr val="accent5"/>
          </a:effectRef>
          <a:fontRef idx="minor">
            <a:schemeClr val="dk1"/>
          </a:fontRef>
        </p:style>
        <p:txBody>
          <a:bodyPr rtlCol="0" anchor="ctr"/>
          <a:lstStyle/>
          <a:p>
            <a:pPr algn="just"/>
            <a:r>
              <a:rPr lang="kk-KZ" dirty="0" smtClean="0">
                <a:latin typeface="Times New Roman" panose="02020603050405020304" pitchFamily="18" charset="0"/>
                <a:cs typeface="Times New Roman" panose="02020603050405020304" pitchFamily="18" charset="0"/>
              </a:rPr>
              <a:t>	</a:t>
            </a:r>
            <a:r>
              <a:rPr lang="kk-KZ" sz="2000" dirty="0">
                <a:latin typeface="Times New Roman" panose="02020603050405020304" pitchFamily="18" charset="0"/>
                <a:cs typeface="Times New Roman" panose="02020603050405020304" pitchFamily="18" charset="0"/>
              </a:rPr>
              <a:t>Х</a:t>
            </a:r>
            <a:r>
              <a:rPr lang="kk-KZ" sz="2000" dirty="0" smtClean="0">
                <a:latin typeface="Times New Roman" panose="02020603050405020304" pitchFamily="18" charset="0"/>
                <a:cs typeface="Times New Roman" panose="02020603050405020304" pitchFamily="18" charset="0"/>
              </a:rPr>
              <a:t>алықтық педагогикасының бір факторы – еңбек. Аз сөйлеп, көп нәтижеге жету – еңбек заңдылығы</a:t>
            </a:r>
            <a:r>
              <a:rPr lang="kk-KZ"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
        <p:nvSpPr>
          <p:cNvPr id="6" name="Прямоугольник 5">
            <a:extLst>
              <a:ext uri="{FF2B5EF4-FFF2-40B4-BE49-F238E27FC236}">
                <a16:creationId xmlns:a16="http://schemas.microsoft.com/office/drawing/2014/main" xmlns="" id="{1384309A-2A18-4B76-9B14-E406BB3E52A2}"/>
              </a:ext>
            </a:extLst>
          </p:cNvPr>
          <p:cNvSpPr/>
          <p:nvPr/>
        </p:nvSpPr>
        <p:spPr>
          <a:xfrm>
            <a:off x="191070" y="3338813"/>
            <a:ext cx="11797524" cy="3519187"/>
          </a:xfrm>
          <a:prstGeom prst="rect">
            <a:avLst/>
          </a:prstGeom>
          <a:solidFill>
            <a:srgbClr val="FFFF00"/>
          </a:solidFill>
        </p:spPr>
        <p:style>
          <a:lnRef idx="1">
            <a:schemeClr val="accent5"/>
          </a:lnRef>
          <a:fillRef idx="2">
            <a:schemeClr val="accent5"/>
          </a:fillRef>
          <a:effectRef idx="1">
            <a:schemeClr val="accent5"/>
          </a:effectRef>
          <a:fontRef idx="minor">
            <a:schemeClr val="dk1"/>
          </a:fontRef>
        </p:style>
        <p:txBody>
          <a:bodyPr rtlCol="0" anchor="ctr"/>
          <a:lstStyle/>
          <a:p>
            <a:pPr algn="just"/>
            <a:r>
              <a:rPr lang="kk-KZ" dirty="0" smtClean="0">
                <a:latin typeface="Times New Roman" panose="02020603050405020304" pitchFamily="18" charset="0"/>
                <a:cs typeface="Times New Roman" panose="02020603050405020304" pitchFamily="18" charset="0"/>
              </a:rPr>
              <a:t>	</a:t>
            </a:r>
          </a:p>
          <a:p>
            <a:pPr algn="just"/>
            <a:endParaRPr lang="kk-KZ" sz="2000" dirty="0">
              <a:latin typeface="Times New Roman" panose="02020603050405020304" pitchFamily="18" charset="0"/>
              <a:cs typeface="Times New Roman" panose="02020603050405020304" pitchFamily="18" charset="0"/>
            </a:endParaRPr>
          </a:p>
          <a:p>
            <a:pPr algn="just"/>
            <a:r>
              <a:rPr lang="kk-KZ" sz="2000" dirty="0" smtClean="0">
                <a:latin typeface="Times New Roman" panose="02020603050405020304" pitchFamily="18" charset="0"/>
                <a:cs typeface="Times New Roman" panose="02020603050405020304" pitchFamily="18" charset="0"/>
              </a:rPr>
              <a:t>	Халықтық педагогикасындағы дәстүр. </a:t>
            </a:r>
            <a:r>
              <a:rPr lang="kk-KZ" sz="2000" dirty="0">
                <a:latin typeface="Times New Roman" panose="02020603050405020304" pitchFamily="18" charset="0"/>
                <a:cs typeface="Times New Roman" panose="02020603050405020304" pitchFamily="18" charset="0"/>
              </a:rPr>
              <a:t>Философия ғылымының докторы, профессор Н.Сәрсенбаев өзінің “Әдет-ғұрып, дәстүр және қоғамдық өмір” атты </a:t>
            </a:r>
            <a:r>
              <a:rPr lang="kk-KZ" sz="2000" dirty="0" smtClean="0">
                <a:latin typeface="Times New Roman" panose="02020603050405020304" pitchFamily="18" charset="0"/>
                <a:cs typeface="Times New Roman" panose="02020603050405020304" pitchFamily="18" charset="0"/>
              </a:rPr>
              <a:t>еңбегінде </a:t>
            </a:r>
            <a:r>
              <a:rPr lang="kk-KZ" sz="2000" dirty="0">
                <a:latin typeface="Times New Roman" panose="02020603050405020304" pitchFamily="18" charset="0"/>
                <a:cs typeface="Times New Roman" panose="02020603050405020304" pitchFamily="18" charset="0"/>
              </a:rPr>
              <a:t>әдет-ғұрып пен дәстүрдің қоғамдық өмірден алатын орнына, атқаратын қызметіне философиялық тұрғыдан талдау жасап: “Дәстүрге әдет-ғұрыптың өткен қоғамнан қалған озық түрлері мен тұрмыстық формалары, ырым-жоралары, рәсімдер жиынтығы кіреді”,— </a:t>
            </a:r>
            <a:r>
              <a:rPr lang="kk-KZ" sz="2000" dirty="0" smtClean="0">
                <a:latin typeface="Times New Roman" panose="02020603050405020304" pitchFamily="18" charset="0"/>
                <a:cs typeface="Times New Roman" panose="02020603050405020304" pitchFamily="18" charset="0"/>
              </a:rPr>
              <a:t>дейді.</a:t>
            </a:r>
          </a:p>
          <a:p>
            <a:pPr marL="457200" indent="-457200" algn="just">
              <a:buAutoNum type="arabicPeriod"/>
            </a:pPr>
            <a:r>
              <a:rPr lang="kk-KZ" sz="2000" dirty="0" smtClean="0">
                <a:latin typeface="Times New Roman" panose="02020603050405020304" pitchFamily="18" charset="0"/>
                <a:cs typeface="Times New Roman" panose="02020603050405020304" pitchFamily="18" charset="0"/>
              </a:rPr>
              <a:t>Белгілі </a:t>
            </a:r>
            <a:r>
              <a:rPr lang="kk-KZ" sz="2000" dirty="0">
                <a:latin typeface="Times New Roman" panose="02020603050405020304" pitchFamily="18" charset="0"/>
                <a:cs typeface="Times New Roman" panose="02020603050405020304" pitchFamily="18" charset="0"/>
              </a:rPr>
              <a:t>бір қоғамда немесе ұжымда қалыптасқан дәстүр, өзінің өмір сүру заңдылығына толық ие болғаннан кейін сол қоғамдық өмірден жалғасын табады да, тұрақты орын алады. </a:t>
            </a:r>
            <a:endParaRPr lang="kk-KZ" sz="2000" dirty="0" smtClean="0">
              <a:latin typeface="Times New Roman" panose="02020603050405020304" pitchFamily="18" charset="0"/>
              <a:cs typeface="Times New Roman" panose="02020603050405020304" pitchFamily="18" charset="0"/>
            </a:endParaRPr>
          </a:p>
          <a:p>
            <a:pPr marL="457200" indent="-457200" algn="just">
              <a:buAutoNum type="arabicPeriod"/>
            </a:pPr>
            <a:r>
              <a:rPr lang="kk-KZ" sz="2000" dirty="0">
                <a:latin typeface="Times New Roman" panose="02020603050405020304" pitchFamily="18" charset="0"/>
                <a:cs typeface="Times New Roman" panose="02020603050405020304" pitchFamily="18" charset="0"/>
              </a:rPr>
              <a:t>Д</a:t>
            </a:r>
            <a:r>
              <a:rPr lang="kk-KZ" sz="2000" dirty="0" smtClean="0">
                <a:latin typeface="Times New Roman" panose="02020603050405020304" pitchFamily="18" charset="0"/>
                <a:cs typeface="Times New Roman" panose="02020603050405020304" pitchFamily="18" charset="0"/>
              </a:rPr>
              <a:t>әстүр </a:t>
            </a:r>
            <a:r>
              <a:rPr lang="kk-KZ" sz="2000" dirty="0">
                <a:latin typeface="Times New Roman" panose="02020603050405020304" pitchFamily="18" charset="0"/>
                <a:cs typeface="Times New Roman" panose="02020603050405020304" pitchFamily="18" charset="0"/>
              </a:rPr>
              <a:t>әдет-ғұрыптың жинақталған, көпшілікке ортақ салтанатты түрде қолданылатын түрлері мен </a:t>
            </a:r>
            <a:r>
              <a:rPr lang="kk-KZ" sz="2000" dirty="0" smtClean="0">
                <a:latin typeface="Times New Roman" panose="02020603050405020304" pitchFamily="18" charset="0"/>
                <a:cs typeface="Times New Roman" panose="02020603050405020304" pitchFamily="18" charset="0"/>
              </a:rPr>
              <a:t>рәсімдер </a:t>
            </a:r>
          </a:p>
          <a:p>
            <a:pPr marL="457200" indent="-457200" algn="just">
              <a:buAutoNum type="arabicPeriod"/>
            </a:pPr>
            <a:r>
              <a:rPr lang="kk-KZ" sz="2000" dirty="0">
                <a:latin typeface="Times New Roman" panose="02020603050405020304" pitchFamily="18" charset="0"/>
                <a:cs typeface="Times New Roman" panose="02020603050405020304" pitchFamily="18" charset="0"/>
              </a:rPr>
              <a:t>Д</a:t>
            </a:r>
            <a:r>
              <a:rPr lang="kk-KZ" sz="2000" dirty="0" smtClean="0">
                <a:latin typeface="Times New Roman" panose="02020603050405020304" pitchFamily="18" charset="0"/>
                <a:cs typeface="Times New Roman" panose="02020603050405020304" pitchFamily="18" charset="0"/>
              </a:rPr>
              <a:t>әстүрге </a:t>
            </a:r>
            <a:r>
              <a:rPr lang="kk-KZ" sz="2000" dirty="0">
                <a:latin typeface="Times New Roman" panose="02020603050405020304" pitchFamily="18" charset="0"/>
                <a:cs typeface="Times New Roman" panose="02020603050405020304" pitchFamily="18" charset="0"/>
              </a:rPr>
              <a:t>қоғамдық сананың ғылым мен әдебиеттегі, көркемөнер мен саясаттағы бағыттары енеді.</a:t>
            </a:r>
            <a:endParaRPr lang="kk-KZ" sz="2000" dirty="0" smtClean="0">
              <a:latin typeface="Times New Roman" panose="02020603050405020304" pitchFamily="18" charset="0"/>
              <a:cs typeface="Times New Roman" panose="02020603050405020304" pitchFamily="18" charset="0"/>
            </a:endParaRPr>
          </a:p>
          <a:p>
            <a:pPr algn="just"/>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6432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a:extLst>
              <a:ext uri="{FF2B5EF4-FFF2-40B4-BE49-F238E27FC236}">
                <a16:creationId xmlns:a16="http://schemas.microsoft.com/office/drawing/2014/main" xmlns="" id="{C6A95193-0DD0-4DCD-985F-63146D1D039F}"/>
              </a:ext>
            </a:extLst>
          </p:cNvPr>
          <p:cNvSpPr/>
          <p:nvPr/>
        </p:nvSpPr>
        <p:spPr>
          <a:xfrm>
            <a:off x="504967" y="1897039"/>
            <a:ext cx="10865033" cy="3539430"/>
          </a:xfrm>
          <a:prstGeom prst="rect">
            <a:avLst/>
          </a:prstGeom>
        </p:spPr>
        <p:txBody>
          <a:bodyPr wrap="square">
            <a:spAutoFit/>
          </a:bodyPr>
          <a:lstStyle/>
          <a:p>
            <a:pPr algn="ctr"/>
            <a:r>
              <a:rPr lang="kk-KZ"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3200" b="1" dirty="0">
                <a:latin typeface="Times New Roman" panose="02020603050405020304" pitchFamily="18" charset="0"/>
                <a:cs typeface="Times New Roman" panose="02020603050405020304" pitchFamily="18" charset="0"/>
              </a:rPr>
              <a:t>Кемел адам -  жаһандық және ұлттық тәрбие кеңістігінде ұлттық және жалпы адамзаттық құндылықтарға ұмтылатын және оған құрметпен қарайтын, ой, әрекет салауаттылығы қалыптасқан, игі істер мен бастамаларға жаны құмар, </a:t>
            </a:r>
            <a:endParaRPr lang="kk-KZ" sz="3200" b="1" dirty="0" smtClean="0">
              <a:latin typeface="Times New Roman" panose="02020603050405020304" pitchFamily="18" charset="0"/>
              <a:cs typeface="Times New Roman" panose="02020603050405020304" pitchFamily="18" charset="0"/>
            </a:endParaRPr>
          </a:p>
          <a:p>
            <a:pPr algn="ctr"/>
            <a:r>
              <a:rPr lang="kk-KZ" sz="3200" b="1" dirty="0" smtClean="0">
                <a:latin typeface="Times New Roman" panose="02020603050405020304" pitchFamily="18" charset="0"/>
                <a:cs typeface="Times New Roman" panose="02020603050405020304" pitchFamily="18" charset="0"/>
              </a:rPr>
              <a:t>«</a:t>
            </a:r>
            <a:r>
              <a:rPr lang="kk-KZ" sz="3200" b="1" dirty="0">
                <a:latin typeface="Times New Roman" panose="02020603050405020304" pitchFamily="18" charset="0"/>
                <a:cs typeface="Times New Roman" panose="02020603050405020304" pitchFamily="18" charset="0"/>
              </a:rPr>
              <a:t>қоғам және адам» жүйесіндегі әлеуметтік қарым - қатынастардың кіріктірілген </a:t>
            </a:r>
            <a:r>
              <a:rPr lang="kk-KZ" sz="3200" b="1" dirty="0" smtClean="0">
                <a:latin typeface="Times New Roman" panose="02020603050405020304" pitchFamily="18" charset="0"/>
                <a:cs typeface="Times New Roman" panose="02020603050405020304" pitchFamily="18" charset="0"/>
              </a:rPr>
              <a:t>жиынтығы</a:t>
            </a:r>
            <a:endParaRPr lang="ru-RU"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18527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Скругленный прямоугольник 36"/>
          <p:cNvSpPr/>
          <p:nvPr/>
        </p:nvSpPr>
        <p:spPr>
          <a:xfrm>
            <a:off x="954307" y="2930742"/>
            <a:ext cx="9799093" cy="343124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2" name="Заголовок 1"/>
          <p:cNvSpPr>
            <a:spLocks noGrp="1"/>
          </p:cNvSpPr>
          <p:nvPr>
            <p:ph type="title"/>
          </p:nvPr>
        </p:nvSpPr>
        <p:spPr>
          <a:xfrm>
            <a:off x="1438603" y="365127"/>
            <a:ext cx="9314796" cy="618547"/>
          </a:xfrm>
        </p:spPr>
        <p:txBody>
          <a:bodyPr>
            <a:normAutofit fontScale="90000"/>
          </a:bodyPr>
          <a:lstStyle/>
          <a:p>
            <a:r>
              <a:rPr lang="kk-KZ" dirty="0" smtClean="0"/>
              <a:t>   </a:t>
            </a:r>
            <a:endParaRPr lang="ru-RU" dirty="0"/>
          </a:p>
        </p:txBody>
      </p:sp>
      <p:sp>
        <p:nvSpPr>
          <p:cNvPr id="3" name="Объект 2"/>
          <p:cNvSpPr>
            <a:spLocks noGrp="1"/>
          </p:cNvSpPr>
          <p:nvPr>
            <p:ph idx="1"/>
          </p:nvPr>
        </p:nvSpPr>
        <p:spPr>
          <a:xfrm>
            <a:off x="9493755" y="4586575"/>
            <a:ext cx="1136253" cy="2071400"/>
          </a:xfrm>
        </p:spPr>
        <p:txBody>
          <a:bodyPr>
            <a:noAutofit/>
          </a:bodyPr>
          <a:lstStyle/>
          <a:p>
            <a:pPr marL="0" indent="0">
              <a:buNone/>
            </a:pPr>
            <a:r>
              <a:rPr lang="ru-RU" dirty="0">
                <a:latin typeface="Times New Roman" panose="02020603050405020304" pitchFamily="18" charset="0"/>
                <a:cs typeface="Times New Roman" panose="02020603050405020304" pitchFamily="18" charset="0"/>
              </a:rPr>
              <a:t> </a:t>
            </a:r>
          </a:p>
        </p:txBody>
      </p:sp>
      <p:sp>
        <p:nvSpPr>
          <p:cNvPr id="5" name="Скругленный прямоугольник 4"/>
          <p:cNvSpPr/>
          <p:nvPr/>
        </p:nvSpPr>
        <p:spPr>
          <a:xfrm>
            <a:off x="928131" y="365126"/>
            <a:ext cx="10166792" cy="1745343"/>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dirty="0" smtClean="0">
                <a:solidFill>
                  <a:schemeClr val="tx1"/>
                </a:solidFill>
                <a:latin typeface="Times New Roman" panose="02020603050405020304" pitchFamily="18" charset="0"/>
                <a:cs typeface="Times New Roman" panose="02020603050405020304" pitchFamily="18" charset="0"/>
              </a:rPr>
              <a:t>	Ал </a:t>
            </a:r>
            <a:r>
              <a:rPr lang="kk-KZ" dirty="0">
                <a:solidFill>
                  <a:schemeClr val="tx1"/>
                </a:solidFill>
                <a:latin typeface="Times New Roman" panose="02020603050405020304" pitchFamily="18" charset="0"/>
                <a:cs typeface="Times New Roman" panose="02020603050405020304" pitchFamily="18" charset="0"/>
              </a:rPr>
              <a:t>жол-жоралар ырымдар — әдет-ғұрыптың бөлшектері, сонан келіп салт пен дәстүр тоғысып, туындайды. Бір әдет-ғұрыптың бірнеше ырымдар мен рәсімдерден, жол-жоралардан тұруы мұмкін. </a:t>
            </a:r>
            <a:r>
              <a:rPr lang="kk-KZ" dirty="0" smtClean="0">
                <a:solidFill>
                  <a:schemeClr val="tx1"/>
                </a:solidFill>
                <a:latin typeface="Times New Roman" panose="02020603050405020304" pitchFamily="18" charset="0"/>
                <a:cs typeface="Times New Roman" panose="02020603050405020304" pitchFamily="18" charset="0"/>
              </a:rPr>
              <a:t>Ырым </a:t>
            </a:r>
            <a:r>
              <a:rPr lang="kk-KZ" dirty="0">
                <a:solidFill>
                  <a:schemeClr val="tx1"/>
                </a:solidFill>
                <a:latin typeface="Times New Roman" panose="02020603050405020304" pitchFamily="18" charset="0"/>
                <a:cs typeface="Times New Roman" panose="02020603050405020304" pitchFamily="18" charset="0"/>
              </a:rPr>
              <a:t>рәсімдер, жол-жоралар салттың құрамдас бөлшектері болып саналады да, дәстүр осылардың сұрыпталып, өмір өткелінен өтіп, тұрмыста тұрақты-орын алған синтездік формасы. Ал әдет-ғұрыпқа салттың синонимі деп қарау керек</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22" name="Прямоугольник 21"/>
          <p:cNvSpPr/>
          <p:nvPr/>
        </p:nvSpPr>
        <p:spPr>
          <a:xfrm>
            <a:off x="11094923" y="2115622"/>
            <a:ext cx="242374" cy="369332"/>
          </a:xfrm>
          <a:prstGeom prst="rect">
            <a:avLst/>
          </a:prstGeom>
        </p:spPr>
        <p:txBody>
          <a:bodyPr wrap="none">
            <a:spAutoFit/>
          </a:bodyPr>
          <a:lstStyle/>
          <a:p>
            <a:r>
              <a:rPr lang="ru-RU" dirty="0">
                <a:latin typeface="Times New Roman" panose="02020603050405020304" pitchFamily="18" charset="0"/>
                <a:cs typeface="Times New Roman" panose="02020603050405020304" pitchFamily="18" charset="0"/>
              </a:rPr>
              <a:t>.</a:t>
            </a:r>
          </a:p>
        </p:txBody>
      </p:sp>
      <p:sp>
        <p:nvSpPr>
          <p:cNvPr id="30" name="Прямоугольник 29"/>
          <p:cNvSpPr/>
          <p:nvPr/>
        </p:nvSpPr>
        <p:spPr>
          <a:xfrm>
            <a:off x="1187439" y="3036953"/>
            <a:ext cx="9565961" cy="3108543"/>
          </a:xfrm>
          <a:prstGeom prst="rect">
            <a:avLst/>
          </a:prstGeom>
        </p:spPr>
        <p:txBody>
          <a:bodyPr wrap="square">
            <a:spAutoFit/>
          </a:bodyPr>
          <a:lstStyle/>
          <a:p>
            <a:pPr algn="ctr"/>
            <a:endParaRPr lang="ru-RU" dirty="0"/>
          </a:p>
          <a:p>
            <a:pPr algn="ctr"/>
            <a:endParaRPr lang="ru-RU" dirty="0"/>
          </a:p>
          <a:p>
            <a:pPr algn="just"/>
            <a:r>
              <a:rPr lang="ru-RU" sz="2000" dirty="0" err="1">
                <a:latin typeface="Times New Roman" panose="02020603050405020304" pitchFamily="18" charset="0"/>
                <a:cs typeface="Times New Roman" panose="02020603050405020304" pitchFamily="18" charset="0"/>
              </a:rPr>
              <a:t>Тарихи-педагогикалық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зерттеулерге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ішінде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этнопедагогикалық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зерттеулерге</a:t>
            </a:r>
            <a:r>
              <a:rPr lang="ru-RU" sz="2000" dirty="0">
                <a:latin typeface="Times New Roman" panose="02020603050405020304" pitchFamily="18" charset="0"/>
                <a:cs typeface="Times New Roman" panose="02020603050405020304" pitchFamily="18" charset="0"/>
              </a:rPr>
              <a:t> де) </a:t>
            </a:r>
            <a:r>
              <a:rPr lang="ru-RU" sz="2000" dirty="0" err="1">
                <a:latin typeface="Times New Roman" panose="02020603050405020304" pitchFamily="18" charset="0"/>
                <a:cs typeface="Times New Roman" panose="02020603050405020304" pitchFamily="18" charset="0"/>
              </a:rPr>
              <a:t>қойылатын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маңызды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методологиялық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талаптардың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деректердің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барлық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түрін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кешенді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пайдалану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солар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арқылы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бір-бірін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тексеру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толықтыру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барлық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деректерді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салыстыра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отырып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жинақтау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оларды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зерттеуде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шектес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ғылымдардың</a:t>
            </a:r>
            <a:r>
              <a:rPr lang="ru-RU" sz="2000" dirty="0">
                <a:latin typeface="Times New Roman" panose="02020603050405020304" pitchFamily="18" charset="0"/>
                <a:cs typeface="Times New Roman" panose="02020603050405020304" pitchFamily="18" charset="0"/>
              </a:rPr>
              <a:t> (антропология, </a:t>
            </a:r>
            <a:r>
              <a:rPr lang="ru-RU" sz="2000" dirty="0" err="1">
                <a:latin typeface="Times New Roman" panose="02020603050405020304" pitchFamily="18" charset="0"/>
                <a:cs typeface="Times New Roman" panose="02020603050405020304" pitchFamily="18" charset="0"/>
              </a:rPr>
              <a:t>тарих</a:t>
            </a:r>
            <a:r>
              <a:rPr lang="ru-RU" sz="2000" dirty="0">
                <a:latin typeface="Times New Roman" panose="02020603050405020304" pitchFamily="18" charset="0"/>
                <a:cs typeface="Times New Roman" panose="02020603050405020304" pitchFamily="18" charset="0"/>
              </a:rPr>
              <a:t>, этнология, фольклористика, логика, психология, социология, археология) </a:t>
            </a:r>
            <a:r>
              <a:rPr lang="ru-RU" sz="2000" dirty="0" err="1">
                <a:latin typeface="Times New Roman" panose="02020603050405020304" pitchFamily="18" charset="0"/>
                <a:cs typeface="Times New Roman" panose="02020603050405020304" pitchFamily="18" charset="0"/>
              </a:rPr>
              <a:t>зерттеу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әдістер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жиынтығын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кешенді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түрде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пайдалану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сөйтіп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деректерді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талдап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педагогикалық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тұрғыда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түсіндіру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қажет</a:t>
            </a:r>
            <a:r>
              <a:rPr lang="ru-RU" sz="2000" dirty="0">
                <a:latin typeface="Times New Roman" panose="02020603050405020304" pitchFamily="18" charset="0"/>
                <a:cs typeface="Times New Roman" panose="02020603050405020304" pitchFamily="18" charset="0"/>
              </a:rPr>
              <a:t>.</a:t>
            </a:r>
          </a:p>
          <a:p>
            <a:pPr algn="just"/>
            <a:r>
              <a:rPr lang="ru-RU" sz="2000" dirty="0">
                <a:latin typeface="Times New Roman" panose="02020603050405020304" pitchFamily="18" charset="0"/>
                <a:cs typeface="Times New Roman" panose="02020603050405020304" pitchFamily="18" charset="0"/>
              </a:rPr>
              <a:t>. </a:t>
            </a:r>
          </a:p>
        </p:txBody>
      </p:sp>
      <p:sp>
        <p:nvSpPr>
          <p:cNvPr id="46" name="Стрелка вниз 45"/>
          <p:cNvSpPr/>
          <p:nvPr/>
        </p:nvSpPr>
        <p:spPr>
          <a:xfrm>
            <a:off x="4862947" y="2160494"/>
            <a:ext cx="1233055" cy="770249"/>
          </a:xfrm>
          <a:prstGeom prst="downArrow">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5361576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18364" y="109182"/>
            <a:ext cx="11805314" cy="6748817"/>
          </a:xfrm>
        </p:spPr>
        <p:txBody>
          <a:bodyPr>
            <a:normAutofit lnSpcReduction="10000"/>
          </a:bodyPr>
          <a:lstStyle/>
          <a:p>
            <a:r>
              <a:rPr lang="kk-KZ" i="1" dirty="0"/>
              <a:t>Бала тәрбиесіне байланысты салт ­ дәстүрлер: </a:t>
            </a:r>
            <a:r>
              <a:rPr lang="kk-KZ" dirty="0"/>
              <a:t>құрсақ той (әйелдің аяғы ауырлағанда жасалады); шілдехана (баланың туылуына байланысты), жаңа туылған балаға ат қою,  бесікке  той,  тұсау кесер той; сүндет той,  тоқым қағар (бала алғаш рет жолға шыққанда). Бұл салт­дәстүрлер кішінің үлкенді сыйлауға,  үлкеннің ұлағатты болуына,  еңбекқорлыққа, адамгершілікке, шындық пен әділдікке тәрбиелеуге,   ұлттық құндылықтарды ұрпақтан ұрпаққа жеткізетін дені сау, рухани дамыған, талантты, жан­жақты үйлесімді дамыған жеке тұлғаны қалыптастыруға  бағытталған</a:t>
            </a:r>
            <a:endParaRPr lang="ru-RU" dirty="0"/>
          </a:p>
          <a:p>
            <a:r>
              <a:rPr lang="kk-KZ" dirty="0"/>
              <a:t>Тұрмыс салт­дәстүрлерге: келін түсіру, осыған байланысты салттар, қазақтың киіз үйі, киіз үйдің жиһаздары, ұлттық киімдер мен тағамдар, мал бағу, егіншілік, аңшылық, балықшылық, бағбаншылыққа қатысты кәсіптерге үйретудің тәлімгерлік түрлері жатады. </a:t>
            </a:r>
            <a:endParaRPr lang="ru-RU" dirty="0"/>
          </a:p>
          <a:p>
            <a:r>
              <a:rPr lang="kk-KZ" dirty="0"/>
              <a:t>Діни салт­дәстүрлерге: намаз оқу, ораза ұстау, құрбандық шалу, қажылыққа бару, діни мерекелерге: ораза айт, құрбан айт жатады.</a:t>
            </a:r>
            <a:endParaRPr lang="ru-RU" dirty="0"/>
          </a:p>
          <a:p>
            <a:r>
              <a:rPr lang="kk-KZ" dirty="0"/>
              <a:t>Әлеуметтік-мәдени салт­дәстүрлерге отбасына,  қонақтарды қабылдауға  сонымен бірге ұлттық мерекелерге, жерлеуге байланысты  дәстүрлерді  жатқызамыз. </a:t>
            </a:r>
            <a:endParaRPr lang="ru-RU" dirty="0"/>
          </a:p>
          <a:p>
            <a:r>
              <a:rPr lang="kk-KZ" dirty="0"/>
              <a:t> “Туғанда дүние есігің ашады өлең,</a:t>
            </a:r>
            <a:endParaRPr lang="ru-RU" dirty="0"/>
          </a:p>
          <a:p>
            <a:r>
              <a:rPr lang="kk-KZ" dirty="0"/>
              <a:t>Өлеңмен жер қойныңа кірер денең”-</a:t>
            </a:r>
            <a:endParaRPr lang="ru-RU" dirty="0"/>
          </a:p>
          <a:p>
            <a:r>
              <a:rPr lang="kk-KZ" dirty="0"/>
              <a:t>деп ұлы Абай айтқандай, салт-дәстүрлер адам баласының дүниеге келгенінен бастап, өмірінің соңына дейін қатарласа жүріп отырған.</a:t>
            </a:r>
            <a:endParaRPr lang="ru-RU" dirty="0"/>
          </a:p>
          <a:p>
            <a:r>
              <a:rPr lang="kk-KZ" i="1" dirty="0"/>
              <a:t>Бала қуанышына қатысты той­жиындар: </a:t>
            </a:r>
            <a:r>
              <a:rPr lang="kk-KZ" dirty="0"/>
              <a:t>құрсақ той ­ әйелдің аяғы ауырлағанда жасалады; шілде күзет ­ сәбидің дүниеге келуі атап өтіледі; шілдехана ­ баланы қырқынан шыққанда қырық қасық шілде суымен жуындырып, қарын шашынан бір тал кесіп алып, ырым жасайды,  бесік той ­ бесікке жатқызылуы тойланады; тұсау кесер той ­ бала жүруді бастағанда “жығылып, сүрінбейтін болсын” деген ырыммен жасалады; сүндет той, атқа мінер, тізгін ілер той.  </a:t>
            </a:r>
            <a:endParaRPr lang="ru-RU" dirty="0"/>
          </a:p>
          <a:p>
            <a:endParaRPr lang="ru-RU" dirty="0"/>
          </a:p>
        </p:txBody>
      </p:sp>
    </p:spTree>
    <p:extLst>
      <p:ext uri="{BB962C8B-B14F-4D97-AF65-F5344CB8AC3E}">
        <p14:creationId xmlns:p14="http://schemas.microsoft.com/office/powerpoint/2010/main" val="19076008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010029" cy="5773003"/>
          </a:xfrm>
        </p:spPr>
        <p:txBody>
          <a:bodyPr>
            <a:noAutofit/>
          </a:bodyPr>
          <a:lstStyle/>
          <a:p>
            <a:pPr algn="just"/>
            <a:r>
              <a:rPr lang="kk-KZ" sz="1500" i="1" dirty="0">
                <a:latin typeface="Times New Roman" panose="02020603050405020304" pitchFamily="18" charset="0"/>
                <a:cs typeface="Times New Roman" panose="02020603050405020304" pitchFamily="18" charset="0"/>
              </a:rPr>
              <a:t>Үйлену тойында  көптеген  салт­дәстүрлер орындалған: </a:t>
            </a:r>
            <a:r>
              <a:rPr lang="kk-KZ" sz="1500" dirty="0">
                <a:latin typeface="Times New Roman" panose="02020603050405020304" pitchFamily="18" charset="0"/>
                <a:cs typeface="Times New Roman" panose="02020603050405020304" pitchFamily="18" charset="0"/>
              </a:rPr>
              <a:t>қызды көріп қайту ­ жігіттің қызды таңдауы; жаушыға жүру ­ қызға сырттай ен тағып, айттыруға кісі жіберу; құда түсу ­ қыз айттырып келісімге келген соң арнайы дайындықпен жол жасап, барып баталасу; киіт кигізу ­ құда түсіп, қалыңмал мөлшері белгіленген соң, қыз әкесіне ұл жағынан әкелінген бас құда сыйы; өлі-тірісін беру ­ тірісі-қалың малдың аяқты мал түрі, өлісі - жыртыс, жасау сияқты қымбат бұйымдар); ұрын бару ­ алғашкы жасырын баруды осылай атаған; неке қию  және т.б. </a:t>
            </a:r>
            <a:endParaRPr lang="ru-RU" sz="1500" dirty="0">
              <a:latin typeface="Times New Roman" panose="02020603050405020304" pitchFamily="18" charset="0"/>
              <a:cs typeface="Times New Roman" panose="02020603050405020304" pitchFamily="18" charset="0"/>
            </a:endParaRPr>
          </a:p>
          <a:p>
            <a:pPr algn="just"/>
            <a:r>
              <a:rPr lang="kk-KZ" sz="1500" i="1" dirty="0">
                <a:latin typeface="Times New Roman" panose="02020603050405020304" pitchFamily="18" charset="0"/>
                <a:cs typeface="Times New Roman" panose="02020603050405020304" pitchFamily="18" charset="0"/>
              </a:rPr>
              <a:t>Дәстүрлі жерлеу салты: </a:t>
            </a:r>
            <a:r>
              <a:rPr lang="kk-KZ" sz="1500" dirty="0">
                <a:latin typeface="Times New Roman" panose="02020603050405020304" pitchFamily="18" charset="0"/>
                <a:cs typeface="Times New Roman" panose="02020603050405020304" pitchFamily="18" charset="0"/>
              </a:rPr>
              <a:t>арыздасу ­ ауру адам әл үстінде жатқан кезде ағайын-туғандарының онымен қоштасып, соңғы арыз-тілегін арман-өсиеті; атаукере ішкізу ­ әл үстінде жатқан адамға соңғы рет “атау кере” деп аталатын арнайы тамақтың дайындалуы; имансу ­ әл үстінде жатқан адамның аузына “имансуды” ұрттату, не тамызу; естірту, көңіл айту, жоқтау; қайтыс болған адамның денесін сақтау, күзету, сүйекке түсу, жаназа шығару, жерлеу үшін, жетісін, қырқын, жүзін, жылын, асын беру.</a:t>
            </a:r>
            <a:endParaRPr lang="ru-RU" sz="1500" dirty="0">
              <a:latin typeface="Times New Roman" panose="02020603050405020304" pitchFamily="18" charset="0"/>
              <a:cs typeface="Times New Roman" panose="02020603050405020304" pitchFamily="18" charset="0"/>
            </a:endParaRPr>
          </a:p>
          <a:p>
            <a:pPr algn="just"/>
            <a:r>
              <a:rPr lang="kk-KZ" sz="1500" dirty="0">
                <a:latin typeface="Times New Roman" panose="02020603050405020304" pitchFamily="18" charset="0"/>
                <a:cs typeface="Times New Roman" panose="02020603050405020304" pitchFamily="18" charset="0"/>
              </a:rPr>
              <a:t>Қазақ халқы балаларға халықтық тәрбие беру арқылы мінез-құлқын, мейірімділік, қайырымдылық, әдептілік, саналылық, ізгілік, имандылық, әділдік, адамгершілік  және т.б қасиеттерді қалыптастыруға аса мән берген. Осы қасиеттерді қалыптастыруда қазақы тыйымдар мен ырымдардың рөлі ерекше болды. Бұл ырым-тыйымдар тәрбиенің барлық бағытын қамтиды десе артық </a:t>
            </a:r>
            <a:r>
              <a:rPr lang="kk-KZ" sz="1500" i="1" dirty="0">
                <a:latin typeface="Times New Roman" panose="02020603050405020304" pitchFamily="18" charset="0"/>
                <a:cs typeface="Times New Roman" panose="02020603050405020304" pitchFamily="18" charset="0"/>
              </a:rPr>
              <a:t> </a:t>
            </a:r>
            <a:r>
              <a:rPr lang="kk-KZ" sz="1500" dirty="0">
                <a:latin typeface="Times New Roman" panose="02020603050405020304" pitchFamily="18" charset="0"/>
                <a:cs typeface="Times New Roman" panose="02020603050405020304" pitchFamily="18" charset="0"/>
              </a:rPr>
              <a:t>емес. Сөзіміз  дәлелді болу үшін олардың бірқатарына тоқтала кетейік;</a:t>
            </a:r>
            <a:endParaRPr lang="ru-RU" sz="1500" dirty="0">
              <a:latin typeface="Times New Roman" panose="02020603050405020304" pitchFamily="18" charset="0"/>
              <a:cs typeface="Times New Roman" panose="02020603050405020304" pitchFamily="18" charset="0"/>
            </a:endParaRPr>
          </a:p>
          <a:p>
            <a:pPr algn="just"/>
            <a:r>
              <a:rPr lang="kk-KZ" sz="1500" dirty="0">
                <a:latin typeface="Times New Roman" panose="02020603050405020304" pitchFamily="18" charset="0"/>
                <a:cs typeface="Times New Roman" panose="02020603050405020304" pitchFamily="18" charset="0"/>
              </a:rPr>
              <a:t>а) адамның іс-әрекетіне қатысты тыйымдар: үлкен кісінің жолын кесіп өтпе; бейуақытта жылама; адамға қарай түкірме; біреуге ерін шығарма; кісіге қарап бейберекет күлме; жуған қолды сілікпе; адамға қарап қолды шошайтпа; тырнақты тістеме; үйге қарай жүгірме, т.б. </a:t>
            </a:r>
            <a:endParaRPr lang="ru-RU" sz="1500" dirty="0">
              <a:latin typeface="Times New Roman" panose="02020603050405020304" pitchFamily="18" charset="0"/>
              <a:cs typeface="Times New Roman" panose="02020603050405020304" pitchFamily="18" charset="0"/>
            </a:endParaRPr>
          </a:p>
          <a:p>
            <a:pPr algn="just"/>
            <a:r>
              <a:rPr lang="kk-KZ" sz="1500" dirty="0">
                <a:latin typeface="Times New Roman" panose="02020603050405020304" pitchFamily="18" charset="0"/>
                <a:cs typeface="Times New Roman" panose="02020603050405020304" pitchFamily="18" charset="0"/>
              </a:rPr>
              <a:t>ә) ә</a:t>
            </a:r>
            <a:r>
              <a:rPr lang="kk-KZ" sz="1500" i="1" dirty="0">
                <a:latin typeface="Times New Roman" panose="02020603050405020304" pitchFamily="18" charset="0"/>
                <a:cs typeface="Times New Roman" panose="02020603050405020304" pitchFamily="18" charset="0"/>
              </a:rPr>
              <a:t>йелдерге қатысты ырымдар мен тыйымдар: ә</a:t>
            </a:r>
            <a:r>
              <a:rPr lang="kk-KZ" sz="1500" dirty="0">
                <a:latin typeface="Times New Roman" panose="02020603050405020304" pitchFamily="18" charset="0"/>
                <a:cs typeface="Times New Roman" panose="02020603050405020304" pitchFamily="18" charset="0"/>
              </a:rPr>
              <a:t>йелге жолаушының алдын кесіп өтуге болмайды; әйелдің түнде суға баруына болмайды; қыз бала босағада отырмайды; кір жуғанда кірдің суын жолға, аяқ астына төгуге болмайды; әйелге шашын жайып жіберуге болмайды т.б.</a:t>
            </a:r>
            <a:endParaRPr lang="ru-RU" sz="1500" dirty="0">
              <a:latin typeface="Times New Roman" panose="02020603050405020304" pitchFamily="18" charset="0"/>
              <a:cs typeface="Times New Roman" panose="02020603050405020304" pitchFamily="18" charset="0"/>
            </a:endParaRPr>
          </a:p>
          <a:p>
            <a:pPr algn="just"/>
            <a:r>
              <a:rPr lang="kk-KZ" sz="1500" dirty="0">
                <a:latin typeface="Times New Roman" panose="02020603050405020304" pitchFamily="18" charset="0"/>
                <a:cs typeface="Times New Roman" panose="02020603050405020304" pitchFamily="18" charset="0"/>
              </a:rPr>
              <a:t>б)	</a:t>
            </a:r>
            <a:r>
              <a:rPr lang="kk-KZ" sz="1500" i="1" dirty="0">
                <a:latin typeface="Times New Roman" panose="02020603050405020304" pitchFamily="18" charset="0"/>
                <a:cs typeface="Times New Roman" panose="02020603050405020304" pitchFamily="18" charset="0"/>
              </a:rPr>
              <a:t>тағамдарга қатысты ырымдар мен тыйымдар: </a:t>
            </a:r>
            <a:r>
              <a:rPr lang="kk-KZ" sz="1500" dirty="0">
                <a:latin typeface="Times New Roman" panose="02020603050405020304" pitchFamily="18" charset="0"/>
                <a:cs typeface="Times New Roman" panose="02020603050405020304" pitchFamily="18" charset="0"/>
              </a:rPr>
              <a:t>ертеңгілік астан тәбет жоқ болса да ауыз тию керек; асты сол қолмен емес, оң қолмен алу керек; егер көршілер тамақ әкелсе, ыдысын бос қайтаруға болмайды; жерге төгілген ақты (айран, сүт) басуға болмайды; дастарханға ең бірінші нанды қою керек, өйткені нан – дәм басы; ас ішкен ыдысты төңкеріп қоюға болмайды, ол ырысыңның таусылғанын білдіреді; қолға су қүйған адамға жақсы тілек айтылады, т.б.</a:t>
            </a:r>
            <a:endParaRPr lang="ru-RU" sz="1500" dirty="0">
              <a:latin typeface="Times New Roman" panose="02020603050405020304" pitchFamily="18" charset="0"/>
              <a:cs typeface="Times New Roman" panose="02020603050405020304" pitchFamily="18" charset="0"/>
            </a:endParaRPr>
          </a:p>
          <a:p>
            <a:pPr algn="just"/>
            <a:r>
              <a:rPr lang="kk-KZ" sz="1500" dirty="0">
                <a:latin typeface="Times New Roman" panose="02020603050405020304" pitchFamily="18" charset="0"/>
                <a:cs typeface="Times New Roman" panose="02020603050405020304" pitchFamily="18" charset="0"/>
              </a:rPr>
              <a:t>в)	</a:t>
            </a:r>
            <a:r>
              <a:rPr lang="kk-KZ" sz="1500" i="1" dirty="0">
                <a:latin typeface="Times New Roman" panose="02020603050405020304" pitchFamily="18" charset="0"/>
                <a:cs typeface="Times New Roman" panose="02020603050405020304" pitchFamily="18" charset="0"/>
              </a:rPr>
              <a:t>киімге қатысты ырымдар мен тыйымдар: </a:t>
            </a:r>
            <a:r>
              <a:rPr lang="kk-KZ" sz="1500" dirty="0">
                <a:latin typeface="Times New Roman" panose="02020603050405020304" pitchFamily="18" charset="0"/>
                <a:cs typeface="Times New Roman" panose="02020603050405020304" pitchFamily="18" charset="0"/>
              </a:rPr>
              <a:t>киімді желбегей жамылып жүруге болмайды; киімнің жағасын басуға болмайды; бас киімді босағаға емес, төрге ілу керек; аяқ киімді төңкеріп теріс киюге болмайды т.б.</a:t>
            </a:r>
            <a:endParaRPr lang="ru-RU" sz="1500" dirty="0">
              <a:latin typeface="Times New Roman" panose="02020603050405020304" pitchFamily="18" charset="0"/>
              <a:cs typeface="Times New Roman" panose="02020603050405020304" pitchFamily="18" charset="0"/>
            </a:endParaRPr>
          </a:p>
          <a:p>
            <a:pPr algn="just"/>
            <a:r>
              <a:rPr lang="kk-KZ" sz="1500" dirty="0">
                <a:latin typeface="Times New Roman" panose="02020603050405020304" pitchFamily="18" charset="0"/>
                <a:cs typeface="Times New Roman" panose="02020603050405020304" pitchFamily="18" charset="0"/>
              </a:rPr>
              <a:t>г)	</a:t>
            </a:r>
            <a:r>
              <a:rPr lang="kk-KZ" sz="1500" i="1" dirty="0">
                <a:latin typeface="Times New Roman" panose="02020603050405020304" pitchFamily="18" charset="0"/>
                <a:cs typeface="Times New Roman" panose="02020603050405020304" pitchFamily="18" charset="0"/>
              </a:rPr>
              <a:t>үй тұрмысына қатысты ырымдар мен тыйымдар: </a:t>
            </a:r>
            <a:r>
              <a:rPr lang="kk-KZ" sz="1500" dirty="0">
                <a:latin typeface="Times New Roman" panose="02020603050405020304" pitchFamily="18" charset="0"/>
                <a:cs typeface="Times New Roman" panose="02020603050405020304" pitchFamily="18" charset="0"/>
              </a:rPr>
              <a:t>есіктің босағасын керуге, сүйенуге болмайды; есіктің табалдырығын басуға болмайды; отты шашуға, аттауға, басуға болмайды; біреу келгенде үйді сыпырмайды; сыпырғы, күрек, айырдын басын жоғары қаратып коюға болмайды; күл төгілген жерді басуға болмайды т.б.</a:t>
            </a:r>
            <a:endParaRPr lang="ru-RU" sz="1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46325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xmlns="" id="{03048D21-2B0C-4F89-9979-279616FFD7A2}"/>
              </a:ext>
            </a:extLst>
          </p:cNvPr>
          <p:cNvSpPr/>
          <p:nvPr/>
        </p:nvSpPr>
        <p:spPr>
          <a:xfrm>
            <a:off x="551384" y="1700808"/>
            <a:ext cx="11305256" cy="367240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r>
              <a:rPr lang="kk-KZ" b="1" dirty="0"/>
              <a:t> </a:t>
            </a:r>
            <a:endParaRPr lang="ru-RU" dirty="0"/>
          </a:p>
          <a:p>
            <a:r>
              <a:rPr lang="kk-KZ" dirty="0"/>
              <a:t>1. Махмұт Қашқари. Дивани луғат ат түрік.Түрік тілінің сөздігі. Алматы.</a:t>
            </a:r>
            <a:endParaRPr lang="ru-RU" dirty="0"/>
          </a:p>
          <a:p>
            <a:r>
              <a:rPr lang="kk-KZ" dirty="0"/>
              <a:t>2. Әл-Фараби. Мемлекет қайтаркерлерiнiң нақыл сөздерi. Әлеуметтiк - этикалық трактаттарында. - Алматы: Ғылым. 1975.  - 5- 28 с.</a:t>
            </a:r>
            <a:endParaRPr lang="ru-RU" dirty="0"/>
          </a:p>
          <a:p>
            <a:r>
              <a:rPr lang="kk-KZ" dirty="0"/>
              <a:t>3.  Әл-Фараби. Қайырымды қала тұрғындарының көзқарастары Әлеуметтiк - этикалық трактаттарында. - Алматы: Ғылым. 1975.  </a:t>
            </a:r>
            <a:endParaRPr lang="ru-RU" dirty="0"/>
          </a:p>
          <a:p>
            <a:r>
              <a:rPr lang="kk-KZ" dirty="0"/>
              <a:t>4.  Баласағұн Ж. Құтты бiлiк. - Алматы:Жазушы. 1986. - 358 б.</a:t>
            </a:r>
            <a:endParaRPr lang="ru-RU" dirty="0"/>
          </a:p>
          <a:p>
            <a:r>
              <a:rPr lang="sr-Cyrl-CS" dirty="0"/>
              <a:t>5. </a:t>
            </a:r>
            <a:r>
              <a:rPr lang="sr-Cyrl-CS" dirty="0" smtClean="0"/>
              <a:t>Уалиханов </a:t>
            </a:r>
            <a:r>
              <a:rPr lang="sr-Cyrl-CS" dirty="0"/>
              <a:t>Ш.  Шығармалар жинағы. - Алматы, 1961. 5 - том.- 89 б.</a:t>
            </a:r>
            <a:endParaRPr lang="ru-RU" dirty="0"/>
          </a:p>
          <a:p>
            <a:r>
              <a:rPr lang="sr-Cyrl-CS" dirty="0"/>
              <a:t>8. </a:t>
            </a:r>
            <a:r>
              <a:rPr lang="sr-Cyrl-CS" dirty="0" smtClean="0"/>
              <a:t>Құнанбаев </a:t>
            </a:r>
            <a:r>
              <a:rPr lang="sr-Cyrl-CS" dirty="0"/>
              <a:t>А. Қара сөз, поэмалар. // Құрастырған К.Серiкбаева. - Алматы, "Ел", 1992. - 272 б.</a:t>
            </a:r>
            <a:endParaRPr lang="ru-RU" dirty="0"/>
          </a:p>
          <a:p>
            <a:r>
              <a:rPr lang="sr-Cyrl-CS" dirty="0"/>
              <a:t>10. Құдайбердиев Ш.  Шығармалары: Өлеңдер, дастандар, қара сөздер. // </a:t>
            </a:r>
            <a:r>
              <a:rPr lang="sr-Cyrl-CS" dirty="0" smtClean="0"/>
              <a:t>Құрастырған</a:t>
            </a:r>
            <a:endParaRPr lang="kk-KZ" dirty="0">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a16="http://schemas.microsoft.com/office/drawing/2014/main" xmlns="" id="{42C58B34-60F1-439E-B9F5-4F60A429FE8F}"/>
              </a:ext>
            </a:extLst>
          </p:cNvPr>
          <p:cNvSpPr txBox="1"/>
          <p:nvPr/>
        </p:nvSpPr>
        <p:spPr>
          <a:xfrm>
            <a:off x="3719736" y="908720"/>
            <a:ext cx="4500719" cy="461665"/>
          </a:xfrm>
          <a:prstGeom prst="rect">
            <a:avLst/>
          </a:prstGeom>
          <a:noFill/>
        </p:spPr>
        <p:txBody>
          <a:bodyPr wrap="none" rtlCol="0">
            <a:spAutoFit/>
          </a:bodyPr>
          <a:lstStyle/>
          <a:p>
            <a:r>
              <a:rPr lang="kk-KZ" sz="2400" b="1" dirty="0">
                <a:solidFill>
                  <a:srgbClr val="C00000"/>
                </a:solidFill>
                <a:latin typeface="Times New Roman" panose="02020603050405020304" pitchFamily="18" charset="0"/>
                <a:cs typeface="Times New Roman" panose="02020603050405020304" pitchFamily="18" charset="0"/>
              </a:rPr>
              <a:t>Қолданылған әдебиеттер тізімі</a:t>
            </a:r>
            <a:endParaRPr lang="ru-RU" sz="24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2624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xmlns="" id="{7EAAFEB5-810F-45B5-9763-68E49012425B}"/>
              </a:ext>
            </a:extLst>
          </p:cNvPr>
          <p:cNvSpPr/>
          <p:nvPr/>
        </p:nvSpPr>
        <p:spPr>
          <a:xfrm>
            <a:off x="2912405" y="51685"/>
            <a:ext cx="5929572" cy="483017"/>
          </a:xfrm>
          <a:prstGeom prst="rect">
            <a:avLst/>
          </a:prstGeom>
        </p:spPr>
        <p:txBody>
          <a:bodyPr wrap="none">
            <a:spAutoFit/>
          </a:bodyPr>
          <a:lstStyle/>
          <a:p>
            <a:pPr algn="ctr">
              <a:lnSpc>
                <a:spcPct val="115000"/>
              </a:lnSpc>
            </a:pPr>
            <a:r>
              <a:rPr lang="kk-KZ" sz="2400" b="1" dirty="0" smtClean="0">
                <a:latin typeface="Times New Roman" panose="02020603050405020304" pitchFamily="18" charset="0"/>
                <a:cs typeface="Times New Roman" panose="02020603050405020304" pitchFamily="18" charset="0"/>
              </a:rPr>
              <a:t>Этнопедагогикадағы тәрбиенің мақсаты </a:t>
            </a:r>
          </a:p>
        </p:txBody>
      </p:sp>
      <p:sp>
        <p:nvSpPr>
          <p:cNvPr id="8" name="Прямоугольник 7">
            <a:extLst>
              <a:ext uri="{FF2B5EF4-FFF2-40B4-BE49-F238E27FC236}">
                <a16:creationId xmlns:a16="http://schemas.microsoft.com/office/drawing/2014/main" xmlns="" id="{1384309A-2A18-4B76-9B14-E406BB3E52A2}"/>
              </a:ext>
            </a:extLst>
          </p:cNvPr>
          <p:cNvSpPr/>
          <p:nvPr/>
        </p:nvSpPr>
        <p:spPr>
          <a:xfrm>
            <a:off x="163773" y="1097428"/>
            <a:ext cx="11824821" cy="5412554"/>
          </a:xfrm>
          <a:prstGeom prst="rect">
            <a:avLst/>
          </a:prstGeom>
          <a:solidFill>
            <a:srgbClr val="FFFF00"/>
          </a:solidFill>
        </p:spPr>
        <p:style>
          <a:lnRef idx="1">
            <a:schemeClr val="accent5"/>
          </a:lnRef>
          <a:fillRef idx="2">
            <a:schemeClr val="accent5"/>
          </a:fillRef>
          <a:effectRef idx="1">
            <a:schemeClr val="accent5"/>
          </a:effectRef>
          <a:fontRef idx="minor">
            <a:schemeClr val="dk1"/>
          </a:fontRef>
        </p:style>
        <p:txBody>
          <a:bodyPr rtlCol="0" anchor="ctr"/>
          <a:lstStyle/>
          <a:p>
            <a:pPr algn="just"/>
            <a:r>
              <a:rPr lang="kk-KZ" dirty="0" smtClean="0">
                <a:latin typeface="Times New Roman" panose="02020603050405020304" pitchFamily="18" charset="0"/>
                <a:cs typeface="Times New Roman" panose="02020603050405020304" pitchFamily="18" charset="0"/>
              </a:rPr>
              <a:t>	Әр </a:t>
            </a:r>
            <a:r>
              <a:rPr lang="kk-KZ" dirty="0">
                <a:latin typeface="Times New Roman" panose="02020603050405020304" pitchFamily="18" charset="0"/>
                <a:cs typeface="Times New Roman" panose="02020603050405020304" pitchFamily="18" charset="0"/>
              </a:rPr>
              <a:t>ұлттың өзіне тән тіршілік кәсібі, тарихы мен мәдениеті бар. Ол мәдениет сөйлеу тілінен, ойлау жүйесінен айқын көрініс табады. Сондай-ақ, ұлттық мәдени ерекшелік сол халықтың өмір сүру тәсілінен, діни-наным сенімінен, әдет-ғұрпынан, салт-санасы мен дәстүрінен өзекті орын алады.</a:t>
            </a:r>
            <a:endParaRPr lang="ru-RU" dirty="0">
              <a:latin typeface="Times New Roman" panose="02020603050405020304" pitchFamily="18" charset="0"/>
              <a:cs typeface="Times New Roman" panose="02020603050405020304" pitchFamily="18" charset="0"/>
            </a:endParaRPr>
          </a:p>
          <a:p>
            <a:pPr algn="just"/>
            <a:r>
              <a:rPr lang="kk-KZ" dirty="0" smtClean="0">
                <a:latin typeface="Times New Roman" panose="02020603050405020304" pitchFamily="18" charset="0"/>
                <a:cs typeface="Times New Roman" panose="02020603050405020304" pitchFamily="18" charset="0"/>
              </a:rPr>
              <a:t>	Осы </a:t>
            </a:r>
            <a:r>
              <a:rPr lang="kk-KZ" dirty="0">
                <a:latin typeface="Times New Roman" panose="02020603050405020304" pitchFamily="18" charset="0"/>
                <a:cs typeface="Times New Roman" panose="02020603050405020304" pitchFamily="18" charset="0"/>
              </a:rPr>
              <a:t>тұрғыдан қарағанда, </a:t>
            </a:r>
            <a:r>
              <a:rPr lang="kk-KZ" b="1" dirty="0">
                <a:latin typeface="Times New Roman" panose="02020603050405020304" pitchFamily="18" charset="0"/>
                <a:cs typeface="Times New Roman" panose="02020603050405020304" pitchFamily="18" charset="0"/>
              </a:rPr>
              <a:t>ар мен намысты қасықтай қаны қалғанша қорғай білу, дарқан көңіл, ақжарқындық пен адалдық, досқа деген мейірімділік қазақ халқының бойына туа біткен ұлттық</a:t>
            </a:r>
            <a:r>
              <a:rPr lang="kk-KZ" dirty="0">
                <a:latin typeface="Times New Roman" panose="02020603050405020304" pitchFamily="18" charset="0"/>
                <a:cs typeface="Times New Roman" panose="02020603050405020304" pitchFamily="18" charset="0"/>
              </a:rPr>
              <a:t> психологиялық ерекшелік қасиеті, философиялық ойлау </a:t>
            </a:r>
            <a:r>
              <a:rPr lang="kk-KZ" dirty="0" smtClean="0">
                <a:latin typeface="Times New Roman" panose="02020603050405020304" pitchFamily="18" charset="0"/>
                <a:cs typeface="Times New Roman" panose="02020603050405020304" pitchFamily="18" charset="0"/>
              </a:rPr>
              <a:t>жүйесі болып табылады. </a:t>
            </a:r>
          </a:p>
          <a:p>
            <a:pPr algn="just"/>
            <a:r>
              <a:rPr lang="kk-KZ" dirty="0">
                <a:latin typeface="Times New Roman" panose="02020603050405020304" pitchFamily="18" charset="0"/>
                <a:cs typeface="Times New Roman" panose="02020603050405020304" pitchFamily="18" charset="0"/>
              </a:rPr>
              <a:t>Ол жөнінде орыс офицері А. Левшин өзінің “қырғыз-қайсақ ордалары мен далаларының сипаттамасы” (1832) атты кітабында: “...Деспотизмді көп көрмеген қырғыздар (қазақтар — С.Қ.) басқа Азия халықтарына қарағанда аңғал да ақкөңіл, сенгіш... қайырымдылық, адамды аяу, қарттарға, аксақалдарға құрмет көрсету — олардың ең жақсы қасиеті. </a:t>
            </a:r>
            <a:r>
              <a:rPr lang="kk-KZ" dirty="0" smtClean="0">
                <a:latin typeface="Times New Roman" panose="02020603050405020304" pitchFamily="18" charset="0"/>
                <a:cs typeface="Times New Roman" panose="02020603050405020304" pitchFamily="18" charset="0"/>
              </a:rPr>
              <a:t>	Қырғыз </a:t>
            </a:r>
            <a:r>
              <a:rPr lang="kk-KZ" dirty="0">
                <a:latin typeface="Times New Roman" panose="02020603050405020304" pitchFamily="18" charset="0"/>
                <a:cs typeface="Times New Roman" panose="02020603050405020304" pitchFamily="18" charset="0"/>
              </a:rPr>
              <a:t>үшін меймандостық — қастерлі заң. Олар бар дәмді асын қонақтарға тосуды заң деп санайды” (53, 69), — деп, қазақтардың кішіпейілділігін, меймандостығын, қайырымдылығын, сенгіштігін сүйсіне паш етеді.</a:t>
            </a:r>
            <a:endParaRPr lang="ru-RU" dirty="0">
              <a:latin typeface="Times New Roman" panose="02020603050405020304" pitchFamily="18" charset="0"/>
              <a:cs typeface="Times New Roman" panose="02020603050405020304" pitchFamily="18" charset="0"/>
            </a:endParaRPr>
          </a:p>
          <a:p>
            <a:pPr algn="just"/>
            <a:r>
              <a:rPr lang="kk-KZ" b="1" dirty="0" smtClean="0">
                <a:latin typeface="Times New Roman" panose="02020603050405020304" pitchFamily="18" charset="0"/>
                <a:cs typeface="Times New Roman" panose="02020603050405020304" pitchFamily="18" charset="0"/>
              </a:rPr>
              <a:t>	Қазақ </a:t>
            </a:r>
            <a:r>
              <a:rPr lang="kk-KZ" b="1" dirty="0">
                <a:latin typeface="Times New Roman" panose="02020603050405020304" pitchFamily="18" charset="0"/>
                <a:cs typeface="Times New Roman" panose="02020603050405020304" pitchFamily="18" charset="0"/>
              </a:rPr>
              <a:t>халқының ұлттық даралығы ой толғаныс қазынасында (ұлттық психологиясында) ұрпақ тәрбиелеу тәсілдері (этнопедагогика) мен салт-дәстүр ерекшелігінде (этнографиясында) деп білеміз.</a:t>
            </a:r>
            <a:endParaRPr lang="ru-RU" dirty="0">
              <a:latin typeface="Times New Roman" panose="02020603050405020304" pitchFamily="18" charset="0"/>
              <a:cs typeface="Times New Roman" panose="02020603050405020304" pitchFamily="18" charset="0"/>
            </a:endParaRPr>
          </a:p>
          <a:p>
            <a:pPr algn="just"/>
            <a:r>
              <a:rPr lang="kk-KZ" b="1" dirty="0">
                <a:latin typeface="Times New Roman" panose="02020603050405020304" pitchFamily="18" charset="0"/>
                <a:cs typeface="Times New Roman" panose="02020603050405020304" pitchFamily="18" charset="0"/>
              </a:rPr>
              <a:t>Қазақ халқының психологиялық ой толғаныс ерекшелігін сөз етсек, ол тұспалдап, мақалдап, мақамдап, тақпақтап сөйлеу, жыр, терме, толғау, айтыс өнері арқылы көзге көріну.</a:t>
            </a:r>
            <a:endParaRPr lang="ru-RU" dirty="0">
              <a:latin typeface="Times New Roman" panose="02020603050405020304" pitchFamily="18" charset="0"/>
              <a:cs typeface="Times New Roman" panose="02020603050405020304" pitchFamily="18" charset="0"/>
            </a:endParaRPr>
          </a:p>
          <a:p>
            <a:pPr algn="just"/>
            <a:r>
              <a:rPr lang="kk-KZ" dirty="0" smtClean="0">
                <a:latin typeface="Times New Roman" panose="02020603050405020304" pitchFamily="18" charset="0"/>
                <a:cs typeface="Times New Roman" panose="02020603050405020304" pitchFamily="18" charset="0"/>
              </a:rPr>
              <a:t>	Тұспалдап </a:t>
            </a:r>
            <a:r>
              <a:rPr lang="kk-KZ" dirty="0">
                <a:latin typeface="Times New Roman" panose="02020603050405020304" pitchFamily="18" charset="0"/>
                <a:cs typeface="Times New Roman" panose="02020603050405020304" pitchFamily="18" charset="0"/>
              </a:rPr>
              <a:t>сөйлеу өнері, негізінен, билердің шешендік сөз өнерінен өзекті орын алған. Сондықтан қазақ билерінің шешендік сөз өнері Цицерон, Демосфен сияқты Еуропа шешендерінің сөз қолданыс түрлерінен мүлде өзгеше, өзіндік ұлттық мәнері бар сөз қолданыстар.</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8546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xmlns="" id="{7EAAFEB5-810F-45B5-9763-68E49012425B}"/>
              </a:ext>
            </a:extLst>
          </p:cNvPr>
          <p:cNvSpPr/>
          <p:nvPr/>
        </p:nvSpPr>
        <p:spPr>
          <a:xfrm>
            <a:off x="2912405" y="51685"/>
            <a:ext cx="5929572" cy="483017"/>
          </a:xfrm>
          <a:prstGeom prst="rect">
            <a:avLst/>
          </a:prstGeom>
        </p:spPr>
        <p:txBody>
          <a:bodyPr wrap="none">
            <a:spAutoFit/>
          </a:bodyPr>
          <a:lstStyle/>
          <a:p>
            <a:pPr algn="ctr">
              <a:lnSpc>
                <a:spcPct val="115000"/>
              </a:lnSpc>
            </a:pPr>
            <a:r>
              <a:rPr lang="kk-KZ" sz="2400" b="1" dirty="0" smtClean="0">
                <a:latin typeface="Times New Roman" panose="02020603050405020304" pitchFamily="18" charset="0"/>
                <a:cs typeface="Times New Roman" panose="02020603050405020304" pitchFamily="18" charset="0"/>
              </a:rPr>
              <a:t>Этнопедагогикадағы тәрбиенің мақсаты </a:t>
            </a:r>
          </a:p>
        </p:txBody>
      </p:sp>
      <p:sp>
        <p:nvSpPr>
          <p:cNvPr id="8" name="Прямоугольник 7">
            <a:extLst>
              <a:ext uri="{FF2B5EF4-FFF2-40B4-BE49-F238E27FC236}">
                <a16:creationId xmlns:a16="http://schemas.microsoft.com/office/drawing/2014/main" xmlns="" id="{1384309A-2A18-4B76-9B14-E406BB3E52A2}"/>
              </a:ext>
            </a:extLst>
          </p:cNvPr>
          <p:cNvSpPr/>
          <p:nvPr/>
        </p:nvSpPr>
        <p:spPr>
          <a:xfrm>
            <a:off x="163773" y="1097428"/>
            <a:ext cx="11824821" cy="5412554"/>
          </a:xfrm>
          <a:prstGeom prst="rect">
            <a:avLst/>
          </a:prstGeom>
          <a:solidFill>
            <a:srgbClr val="FFFF00"/>
          </a:solidFill>
        </p:spPr>
        <p:style>
          <a:lnRef idx="1">
            <a:schemeClr val="accent5"/>
          </a:lnRef>
          <a:fillRef idx="2">
            <a:schemeClr val="accent5"/>
          </a:fillRef>
          <a:effectRef idx="1">
            <a:schemeClr val="accent5"/>
          </a:effectRef>
          <a:fontRef idx="minor">
            <a:schemeClr val="dk1"/>
          </a:fontRef>
        </p:style>
        <p:txBody>
          <a:bodyPr rtlCol="0" anchor="ctr"/>
          <a:lstStyle/>
          <a:p>
            <a:r>
              <a:rPr lang="kk-KZ" dirty="0" smtClean="0">
                <a:latin typeface="Times New Roman" panose="02020603050405020304" pitchFamily="18" charset="0"/>
                <a:cs typeface="Times New Roman" panose="02020603050405020304" pitchFamily="18" charset="0"/>
              </a:rPr>
              <a:t>	</a:t>
            </a:r>
            <a:r>
              <a:rPr lang="kk-KZ" sz="2400" b="1" dirty="0">
                <a:latin typeface="Times New Roman" panose="02020603050405020304" pitchFamily="18" charset="0"/>
                <a:cs typeface="Times New Roman" panose="02020603050405020304" pitchFamily="18" charset="0"/>
              </a:rPr>
              <a:t>Халық педагогикасының негізгі мақсаты — өзінің бай тарихи тәжірибесіне сүйене отырып, келер ұрпақты еңбек сүйгіштікке, өнерге баулу, отбасы, ауыл-аймақ, Отанның ар-намысын қорғай білетін, жаны жайсаң, арлы азамат тәрбиелеу болды.</a:t>
            </a:r>
            <a:r>
              <a:rPr lang="kk-KZ" sz="2400" dirty="0">
                <a:latin typeface="Times New Roman" panose="02020603050405020304" pitchFamily="18" charset="0"/>
                <a:cs typeface="Times New Roman" panose="02020603050405020304" pitchFamily="18" charset="0"/>
              </a:rPr>
              <a:t> Осы мақсатты іске асыру жолында отбасы</a:t>
            </a:r>
            <a:r>
              <a:rPr lang="kk-KZ" sz="2400" i="1" dirty="0">
                <a:latin typeface="Times New Roman" panose="02020603050405020304" pitchFamily="18" charset="0"/>
                <a:cs typeface="Times New Roman" panose="02020603050405020304" pitchFamily="18" charset="0"/>
              </a:rPr>
              <a:t> </a:t>
            </a:r>
            <a:r>
              <a:rPr lang="kk-KZ" sz="2400" dirty="0">
                <a:latin typeface="Times New Roman" panose="02020603050405020304" pitchFamily="18" charset="0"/>
                <a:cs typeface="Times New Roman" panose="02020603050405020304" pitchFamily="18" charset="0"/>
              </a:rPr>
              <a:t>мүшелерінен бастап, ауыл ақсақалдары, көне көз қариялар мен ақын, жыршы, жырау, әнші, күйші, термеші сияқты өнер адамдарының бәрі белсене қатынасатын ұжымдық тәрбие ісін жүргізушілер болып келгені көпке аян. Әсіресе, </a:t>
            </a:r>
            <a:r>
              <a:rPr lang="kk-KZ" sz="2400" b="1" dirty="0">
                <a:latin typeface="Times New Roman" panose="02020603050405020304" pitchFamily="18" charset="0"/>
                <a:cs typeface="Times New Roman" panose="02020603050405020304" pitchFamily="18" charset="0"/>
              </a:rPr>
              <a:t>ақын, жырау, термешілердің өлең, жыр, дастан, терме, толғауларының</a:t>
            </a:r>
            <a:r>
              <a:rPr lang="kk-KZ" sz="2400" dirty="0">
                <a:latin typeface="Times New Roman" panose="02020603050405020304" pitchFamily="18" charset="0"/>
                <a:cs typeface="Times New Roman" panose="02020603050405020304" pitchFamily="18" charset="0"/>
              </a:rPr>
              <a:t> мазмұнына ой жүгіртсек, онда </a:t>
            </a:r>
            <a:r>
              <a:rPr lang="kk-KZ" sz="2400" b="1" dirty="0">
                <a:latin typeface="Times New Roman" panose="02020603050405020304" pitchFamily="18" charset="0"/>
                <a:cs typeface="Times New Roman" panose="02020603050405020304" pitchFamily="18" charset="0"/>
              </a:rPr>
              <a:t>дидактикалық ақыл-нақыл, өсиет-өнегенің тұнып тұрғанын байқаймыз.</a:t>
            </a:r>
            <a:r>
              <a:rPr lang="kk-KZ" sz="2400" dirty="0">
                <a:latin typeface="Times New Roman" panose="02020603050405020304" pitchFamily="18" charset="0"/>
                <a:cs typeface="Times New Roman" panose="02020603050405020304" pitchFamily="18" charset="0"/>
              </a:rPr>
              <a:t> Олар сол арқылы ненің жақсы, ненің жаман екенін сездіріп, келер ұрпақты неден аулақ, неге ынтық болуға баулып өсіруді мақсат етті. Ал </a:t>
            </a:r>
            <a:r>
              <a:rPr lang="kk-KZ" sz="2400" b="1" dirty="0">
                <a:latin typeface="Times New Roman" panose="02020603050405020304" pitchFamily="18" charset="0"/>
                <a:cs typeface="Times New Roman" panose="02020603050405020304" pitchFamily="18" charset="0"/>
              </a:rPr>
              <a:t>ақыл-ойға, терең тәлімге құрылған поэзиялық сөз маржанынан ұлттық ойлау ерекшелігін, мәдени мұраның өзіндік сипатын айқын танып білуге болады.</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1347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7671" y="191069"/>
            <a:ext cx="10235821" cy="1739331"/>
          </a:xfrm>
        </p:spPr>
        <p:txBody>
          <a:bodyPr>
            <a:normAutofit fontScale="90000"/>
          </a:bodyPr>
          <a:lstStyle/>
          <a:p>
            <a:pPr algn="just"/>
            <a:r>
              <a:rPr lang="sr-Cyrl-CS" sz="1800" dirty="0" smtClean="0">
                <a:solidFill>
                  <a:schemeClr val="tx1"/>
                </a:solidFill>
                <a:latin typeface="Times New Roman" panose="02020603050405020304" pitchFamily="18" charset="0"/>
                <a:cs typeface="Times New Roman" panose="02020603050405020304" pitchFamily="18" charset="0"/>
              </a:rPr>
              <a:t>	Қорқыт </a:t>
            </a:r>
            <a:r>
              <a:rPr lang="sr-Cyrl-CS" sz="1800" dirty="0">
                <a:solidFill>
                  <a:schemeClr val="tx1"/>
                </a:solidFill>
                <a:latin typeface="Times New Roman" panose="02020603050405020304" pitchFamily="18" charset="0"/>
                <a:cs typeface="Times New Roman" panose="02020603050405020304" pitchFamily="18" charset="0"/>
              </a:rPr>
              <a:t>Ата жырларының негiзгi арқауы болған отбасы тәрбиесiндегi ұл мен қыз бала бойында тәрбие түрлерін бiрдей қалыптастыру қажеттiлiгi екендігі. Тегінде қазақ халқында қашан да ұл мен қыз баланың тәрбиесін бөліп жармаған. Бұл түсініктер мен дәстүрлердің ертеректен</a:t>
            </a:r>
            <a:r>
              <a:rPr lang="kk-KZ" sz="1800" dirty="0">
                <a:solidFill>
                  <a:schemeClr val="tx1"/>
                </a:solidFill>
                <a:latin typeface="Times New Roman" panose="02020603050405020304" pitchFamily="18" charset="0"/>
                <a:cs typeface="Times New Roman" panose="02020603050405020304" pitchFamily="18" charset="0"/>
              </a:rPr>
              <a:t> бастау алғандығын аңғартады.</a:t>
            </a:r>
            <a:r>
              <a:rPr lang="ru-RU" sz="1800">
                <a:solidFill>
                  <a:schemeClr val="tx1"/>
                </a:solidFill>
                <a:latin typeface="Times New Roman" panose="02020603050405020304" pitchFamily="18" charset="0"/>
                <a:cs typeface="Times New Roman" panose="02020603050405020304" pitchFamily="18" charset="0"/>
              </a:rPr>
              <a:t/>
            </a:r>
            <a:br>
              <a:rPr lang="ru-RU" sz="1800">
                <a:solidFill>
                  <a:schemeClr val="tx1"/>
                </a:solidFill>
                <a:latin typeface="Times New Roman" panose="02020603050405020304" pitchFamily="18" charset="0"/>
                <a:cs typeface="Times New Roman" panose="02020603050405020304" pitchFamily="18" charset="0"/>
              </a:rPr>
            </a:br>
            <a:r>
              <a:rPr lang="ru-RU" sz="1800" smtClean="0">
                <a:solidFill>
                  <a:schemeClr val="tx1"/>
                </a:solidFill>
                <a:latin typeface="Times New Roman" panose="02020603050405020304" pitchFamily="18" charset="0"/>
                <a:cs typeface="Times New Roman" panose="02020603050405020304" pitchFamily="18" charset="0"/>
              </a:rPr>
              <a:t>	</a:t>
            </a:r>
            <a:r>
              <a:rPr lang="sr-Cyrl-CS" sz="1800" smtClean="0">
                <a:solidFill>
                  <a:schemeClr val="tx1"/>
                </a:solidFill>
                <a:latin typeface="Times New Roman" panose="02020603050405020304" pitchFamily="18" charset="0"/>
                <a:cs typeface="Times New Roman" panose="02020603050405020304" pitchFamily="18" charset="0"/>
              </a:rPr>
              <a:t>Қорқыт </a:t>
            </a:r>
            <a:r>
              <a:rPr lang="sr-Cyrl-CS" sz="1800" dirty="0">
                <a:solidFill>
                  <a:schemeClr val="tx1"/>
                </a:solidFill>
                <a:latin typeface="Times New Roman" panose="02020603050405020304" pitchFamily="18" charset="0"/>
                <a:cs typeface="Times New Roman" panose="02020603050405020304" pitchFamily="18" charset="0"/>
              </a:rPr>
              <a:t>өзінің өлең-жырларында  отбасы тәрбиесіндегі әйелдің отбасылық рөліне  ерекше көңіл бөлген. Мысалы Қорқыт: "Әйел төрт түрлі болады, - дейді. Оның бірі - ниеті қураған әйел, екіншісі - ынсапсыз әйел, үшіншісі - үйдің құты болған әйел, төртіншісі - кесір әйел. </a:t>
            </a:r>
            <a:r>
              <a:rPr lang="ru-RU" sz="1600" dirty="0"/>
              <a:t/>
            </a:r>
            <a:br>
              <a:rPr lang="ru-RU" sz="1600" dirty="0"/>
            </a:br>
            <a:endParaRPr lang="ru-RU" sz="1600"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rotWithShape="1">
          <a:blip r:embed="rId2"/>
          <a:srcRect l="15000" t="20284" r="51642" b="13414"/>
          <a:stretch/>
        </p:blipFill>
        <p:spPr>
          <a:xfrm>
            <a:off x="1037229" y="1785471"/>
            <a:ext cx="9089410" cy="5064948"/>
          </a:xfrm>
          <a:prstGeom prst="rect">
            <a:avLst/>
          </a:prstGeom>
        </p:spPr>
      </p:pic>
    </p:spTree>
    <p:extLst>
      <p:ext uri="{BB962C8B-B14F-4D97-AF65-F5344CB8AC3E}">
        <p14:creationId xmlns:p14="http://schemas.microsoft.com/office/powerpoint/2010/main" val="2742692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вал 5">
            <a:extLst>
              <a:ext uri="{FF2B5EF4-FFF2-40B4-BE49-F238E27FC236}">
                <a16:creationId xmlns:a16="http://schemas.microsoft.com/office/drawing/2014/main" xmlns="" id="{A0B04598-F6AA-46D5-8634-94F15E0F72A1}"/>
              </a:ext>
            </a:extLst>
          </p:cNvPr>
          <p:cNvSpPr/>
          <p:nvPr/>
        </p:nvSpPr>
        <p:spPr>
          <a:xfrm>
            <a:off x="313899" y="709684"/>
            <a:ext cx="2698494" cy="441642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sr-Cyrl-CS" sz="2400" dirty="0">
                <a:latin typeface="Times New Roman" panose="02020603050405020304" pitchFamily="18" charset="0"/>
                <a:cs typeface="Times New Roman" panose="02020603050405020304" pitchFamily="18" charset="0"/>
              </a:rPr>
              <a:t>Әл-Фараби мұндай туа  біткен немесе  жас кезінен бойына дарытылып егілетін  он екі қасиеттің атын атайды</a:t>
            </a:r>
            <a:endParaRPr lang="ru-RU" sz="2400" dirty="0">
              <a:latin typeface="Times New Roman" panose="02020603050405020304" pitchFamily="18" charset="0"/>
              <a:cs typeface="Times New Roman" panose="02020603050405020304" pitchFamily="18" charset="0"/>
            </a:endParaRPr>
          </a:p>
        </p:txBody>
      </p:sp>
      <p:cxnSp>
        <p:nvCxnSpPr>
          <p:cNvPr id="14" name="Прямая со стрелкой 13">
            <a:extLst>
              <a:ext uri="{FF2B5EF4-FFF2-40B4-BE49-F238E27FC236}">
                <a16:creationId xmlns:a16="http://schemas.microsoft.com/office/drawing/2014/main" xmlns="" id="{21B5FD5E-53E8-46FE-8F59-65CBEE5CDFDB}"/>
              </a:ext>
            </a:extLst>
          </p:cNvPr>
          <p:cNvCxnSpPr>
            <a:cxnSpLocks/>
            <a:stCxn id="6" idx="6"/>
          </p:cNvCxnSpPr>
          <p:nvPr/>
        </p:nvCxnSpPr>
        <p:spPr>
          <a:xfrm flipV="1">
            <a:off x="3012393" y="2381108"/>
            <a:ext cx="1129308" cy="53678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 name="Прямая со стрелкой 15">
            <a:extLst>
              <a:ext uri="{FF2B5EF4-FFF2-40B4-BE49-F238E27FC236}">
                <a16:creationId xmlns:a16="http://schemas.microsoft.com/office/drawing/2014/main" xmlns="" id="{BF0C3358-B279-4EAD-B19A-FCD5A349BD25}"/>
              </a:ext>
            </a:extLst>
          </p:cNvPr>
          <p:cNvCxnSpPr>
            <a:cxnSpLocks/>
            <a:stCxn id="6" idx="6"/>
          </p:cNvCxnSpPr>
          <p:nvPr/>
        </p:nvCxnSpPr>
        <p:spPr>
          <a:xfrm>
            <a:off x="3012393" y="2917896"/>
            <a:ext cx="1163538" cy="20303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Прямая со стрелкой 17">
            <a:extLst>
              <a:ext uri="{FF2B5EF4-FFF2-40B4-BE49-F238E27FC236}">
                <a16:creationId xmlns:a16="http://schemas.microsoft.com/office/drawing/2014/main" xmlns="" id="{CF2C0950-7216-4EAA-8316-541701D94F31}"/>
              </a:ext>
            </a:extLst>
          </p:cNvPr>
          <p:cNvCxnSpPr>
            <a:cxnSpLocks/>
            <a:stCxn id="6" idx="6"/>
          </p:cNvCxnSpPr>
          <p:nvPr/>
        </p:nvCxnSpPr>
        <p:spPr>
          <a:xfrm>
            <a:off x="3012393" y="2917896"/>
            <a:ext cx="1118270" cy="88719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Прямая со стрелкой 19">
            <a:extLst>
              <a:ext uri="{FF2B5EF4-FFF2-40B4-BE49-F238E27FC236}">
                <a16:creationId xmlns:a16="http://schemas.microsoft.com/office/drawing/2014/main" xmlns="" id="{E98AFF24-E919-4593-86FB-28C6E9DF9A35}"/>
              </a:ext>
            </a:extLst>
          </p:cNvPr>
          <p:cNvCxnSpPr>
            <a:cxnSpLocks/>
            <a:stCxn id="6" idx="6"/>
          </p:cNvCxnSpPr>
          <p:nvPr/>
        </p:nvCxnSpPr>
        <p:spPr>
          <a:xfrm>
            <a:off x="3012393" y="2917896"/>
            <a:ext cx="1163910" cy="164966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2" name="Прямая со стрелкой 21">
            <a:extLst>
              <a:ext uri="{FF2B5EF4-FFF2-40B4-BE49-F238E27FC236}">
                <a16:creationId xmlns:a16="http://schemas.microsoft.com/office/drawing/2014/main" xmlns="" id="{E009B00A-1978-4860-A685-81D799B79051}"/>
              </a:ext>
            </a:extLst>
          </p:cNvPr>
          <p:cNvCxnSpPr>
            <a:cxnSpLocks/>
            <a:stCxn id="6" idx="6"/>
          </p:cNvCxnSpPr>
          <p:nvPr/>
        </p:nvCxnSpPr>
        <p:spPr>
          <a:xfrm>
            <a:off x="3012393" y="2917896"/>
            <a:ext cx="1163538" cy="241213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 name="Прямоугольник: скругленные углы 7">
            <a:extLst>
              <a:ext uri="{FF2B5EF4-FFF2-40B4-BE49-F238E27FC236}">
                <a16:creationId xmlns:a16="http://schemas.microsoft.com/office/drawing/2014/main" xmlns="" id="{FB13889B-43F4-4752-AB26-75AD1E8077C3}"/>
              </a:ext>
            </a:extLst>
          </p:cNvPr>
          <p:cNvSpPr/>
          <p:nvPr/>
        </p:nvSpPr>
        <p:spPr>
          <a:xfrm>
            <a:off x="4053386" y="0"/>
            <a:ext cx="8024884" cy="6858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endParaRPr lang="ru-RU" sz="1200" dirty="0">
              <a:latin typeface="Times New Roman" panose="02020603050405020304" pitchFamily="18" charset="0"/>
              <a:cs typeface="Times New Roman" panose="02020603050405020304" pitchFamily="18" charset="0"/>
            </a:endParaRPr>
          </a:p>
          <a:p>
            <a:pPr lvl="0" algn="just"/>
            <a:r>
              <a:rPr lang="sr-Cyrl-CS" sz="1200" dirty="0" smtClean="0">
                <a:latin typeface="Times New Roman" panose="02020603050405020304" pitchFamily="18" charset="0"/>
                <a:cs typeface="Times New Roman" panose="02020603050405020304" pitchFamily="18" charset="0"/>
              </a:rPr>
              <a:t>- </a:t>
            </a:r>
            <a:r>
              <a:rPr lang="sr-Cyrl-CS" sz="1400" dirty="0" smtClean="0">
                <a:latin typeface="Times New Roman" panose="02020603050405020304" pitchFamily="18" charset="0"/>
                <a:cs typeface="Times New Roman" panose="02020603050405020304" pitchFamily="18" charset="0"/>
              </a:rPr>
              <a:t>адамның  </a:t>
            </a:r>
            <a:r>
              <a:rPr lang="sr-Cyrl-CS" sz="1400" i="1" dirty="0">
                <a:latin typeface="Times New Roman" panose="02020603050405020304" pitchFamily="18" charset="0"/>
                <a:cs typeface="Times New Roman" panose="02020603050405020304" pitchFamily="18" charset="0"/>
              </a:rPr>
              <a:t>мүшелері мүлде мінсіз болуға тиіс,</a:t>
            </a:r>
            <a:r>
              <a:rPr lang="sr-Cyrl-CS" sz="1400" dirty="0">
                <a:latin typeface="Times New Roman" panose="02020603050405020304" pitchFamily="18" charset="0"/>
                <a:cs typeface="Times New Roman" panose="02020603050405020304" pitchFamily="18" charset="0"/>
              </a:rPr>
              <a:t> бұл мүшелердің күші өздері атқаруға тиісті қызметті аяқтап шығу үшін мейлінше жақсы бейімделген болуы керек, сонда егер осы адам әлде бір мүшесінің жәрдемімен әлденедей бір істі істемек болса, ол мұны оп - оңай атқаратын болады;</a:t>
            </a:r>
            <a:endParaRPr lang="ru-RU" sz="1400" dirty="0">
              <a:latin typeface="Times New Roman" panose="02020603050405020304" pitchFamily="18" charset="0"/>
              <a:cs typeface="Times New Roman" panose="02020603050405020304" pitchFamily="18" charset="0"/>
            </a:endParaRPr>
          </a:p>
          <a:p>
            <a:pPr lvl="0" algn="just"/>
            <a:r>
              <a:rPr lang="sr-Cyrl-CS" sz="1400" dirty="0" smtClean="0">
                <a:latin typeface="Times New Roman" panose="02020603050405020304" pitchFamily="18" charset="0"/>
                <a:cs typeface="Times New Roman" panose="02020603050405020304" pitchFamily="18" charset="0"/>
              </a:rPr>
              <a:t>- жаратылысынан </a:t>
            </a:r>
            <a:r>
              <a:rPr lang="sr-Cyrl-CS" sz="1400" dirty="0">
                <a:latin typeface="Times New Roman" panose="02020603050405020304" pitchFamily="18" charset="0"/>
                <a:cs typeface="Times New Roman" panose="02020603050405020304" pitchFamily="18" charset="0"/>
              </a:rPr>
              <a:t>өзіне айтылғанның бәрін түсінетін, айтылған сөзді сөйлеушінің ойындағысындай және істің жай - жапсарына сәйкес</a:t>
            </a:r>
            <a:r>
              <a:rPr lang="sr-Cyrl-CS" sz="1400" b="1" dirty="0">
                <a:latin typeface="Times New Roman" panose="02020603050405020304" pitchFamily="18" charset="0"/>
                <a:cs typeface="Times New Roman" panose="02020603050405020304" pitchFamily="18" charset="0"/>
              </a:rPr>
              <a:t> </a:t>
            </a:r>
            <a:r>
              <a:rPr lang="sr-Cyrl-CS" sz="1400" i="1" dirty="0">
                <a:latin typeface="Times New Roman" panose="02020603050405020304" pitchFamily="18" charset="0"/>
                <a:cs typeface="Times New Roman" panose="02020603050405020304" pitchFamily="18" charset="0"/>
              </a:rPr>
              <a:t>ұғып алатын </a:t>
            </a:r>
            <a:r>
              <a:rPr lang="sr-Cyrl-CS" sz="1400" dirty="0">
                <a:latin typeface="Times New Roman" panose="02020603050405020304" pitchFamily="18" charset="0"/>
                <a:cs typeface="Times New Roman" panose="02020603050405020304" pitchFamily="18" charset="0"/>
              </a:rPr>
              <a:t>болуы керек;</a:t>
            </a:r>
            <a:endParaRPr lang="ru-RU" sz="1400" dirty="0">
              <a:latin typeface="Times New Roman" panose="02020603050405020304" pitchFamily="18" charset="0"/>
              <a:cs typeface="Times New Roman" panose="02020603050405020304" pitchFamily="18" charset="0"/>
            </a:endParaRPr>
          </a:p>
          <a:p>
            <a:pPr lvl="0" algn="just"/>
            <a:r>
              <a:rPr lang="sr-Cyrl-CS" sz="1400" dirty="0" smtClean="0">
                <a:latin typeface="Times New Roman" panose="02020603050405020304" pitchFamily="18" charset="0"/>
                <a:cs typeface="Times New Roman" panose="02020603050405020304" pitchFamily="18" charset="0"/>
              </a:rPr>
              <a:t>- өзі </a:t>
            </a:r>
            <a:r>
              <a:rPr lang="sr-Cyrl-CS" sz="1400" dirty="0">
                <a:latin typeface="Times New Roman" panose="02020603050405020304" pitchFamily="18" charset="0"/>
                <a:cs typeface="Times New Roman" panose="02020603050405020304" pitchFamily="18" charset="0"/>
              </a:rPr>
              <a:t>түсінген, көрген, естіген және аңғарған нәрселердің бәрін </a:t>
            </a:r>
            <a:r>
              <a:rPr lang="sr-Cyrl-CS" sz="1400" i="1" dirty="0">
                <a:latin typeface="Times New Roman" panose="02020603050405020304" pitchFamily="18" charset="0"/>
                <a:cs typeface="Times New Roman" panose="02020603050405020304" pitchFamily="18" charset="0"/>
              </a:rPr>
              <a:t>жадында жақсы сақтайтын</a:t>
            </a:r>
            <a:r>
              <a:rPr lang="sr-Cyrl-CS" sz="1400" dirty="0">
                <a:latin typeface="Times New Roman" panose="02020603050405020304" pitchFamily="18" charset="0"/>
                <a:cs typeface="Times New Roman" panose="02020603050405020304" pitchFamily="18" charset="0"/>
              </a:rPr>
              <a:t>, бұлардан ешнәрсені </a:t>
            </a:r>
            <a:r>
              <a:rPr lang="sr-Cyrl-CS" sz="1400" i="1" dirty="0">
                <a:latin typeface="Times New Roman" panose="02020603050405020304" pitchFamily="18" charset="0"/>
                <a:cs typeface="Times New Roman" panose="02020603050405020304" pitchFamily="18" charset="0"/>
              </a:rPr>
              <a:t>ұмытпайтын</a:t>
            </a:r>
            <a:r>
              <a:rPr lang="sr-Cyrl-CS" sz="1400" dirty="0">
                <a:latin typeface="Times New Roman" panose="02020603050405020304" pitchFamily="18" charset="0"/>
                <a:cs typeface="Times New Roman" panose="02020603050405020304" pitchFamily="18" charset="0"/>
              </a:rPr>
              <a:t> болуы керек;</a:t>
            </a:r>
            <a:endParaRPr lang="ru-RU" sz="1400" dirty="0">
              <a:latin typeface="Times New Roman" panose="02020603050405020304" pitchFamily="18" charset="0"/>
              <a:cs typeface="Times New Roman" panose="02020603050405020304" pitchFamily="18" charset="0"/>
            </a:endParaRPr>
          </a:p>
          <a:p>
            <a:pPr lvl="0" algn="just"/>
            <a:r>
              <a:rPr lang="sr-Cyrl-CS" sz="1400" dirty="0" smtClean="0">
                <a:latin typeface="Times New Roman" panose="02020603050405020304" pitchFamily="18" charset="0"/>
                <a:cs typeface="Times New Roman" panose="02020603050405020304" pitchFamily="18" charset="0"/>
              </a:rPr>
              <a:t>-  </a:t>
            </a:r>
            <a:r>
              <a:rPr lang="sr-Cyrl-CS" sz="1400" dirty="0">
                <a:latin typeface="Times New Roman" panose="02020603050405020304" pitchFamily="18" charset="0"/>
                <a:cs typeface="Times New Roman" panose="02020603050405020304" pitchFamily="18" charset="0"/>
              </a:rPr>
              <a:t>әйтеуір бір заттың кішкене ғана белгісін байқаған заматта сол белгінің ишаратын іліп әкетерліктей </a:t>
            </a:r>
            <a:r>
              <a:rPr lang="sr-Cyrl-CS" sz="1400" i="1" dirty="0">
                <a:latin typeface="Times New Roman" panose="02020603050405020304" pitchFamily="18" charset="0"/>
                <a:cs typeface="Times New Roman" panose="02020603050405020304" pitchFamily="18" charset="0"/>
              </a:rPr>
              <a:t>алғыр да аңғарымпаз ақыл иесі</a:t>
            </a:r>
            <a:r>
              <a:rPr lang="sr-Cyrl-CS" sz="1400" dirty="0">
                <a:latin typeface="Times New Roman" panose="02020603050405020304" pitchFamily="18" charset="0"/>
                <a:cs typeface="Times New Roman" panose="02020603050405020304" pitchFamily="18" charset="0"/>
              </a:rPr>
              <a:t> болуы шарт;</a:t>
            </a:r>
            <a:endParaRPr lang="ru-RU" sz="1400" dirty="0">
              <a:latin typeface="Times New Roman" panose="02020603050405020304" pitchFamily="18" charset="0"/>
              <a:cs typeface="Times New Roman" panose="02020603050405020304" pitchFamily="18" charset="0"/>
            </a:endParaRPr>
          </a:p>
          <a:p>
            <a:pPr lvl="0" algn="just"/>
            <a:r>
              <a:rPr lang="sr-Cyrl-CS" sz="1400" i="1" dirty="0" smtClean="0">
                <a:latin typeface="Times New Roman" panose="02020603050405020304" pitchFamily="18" charset="0"/>
                <a:cs typeface="Times New Roman" panose="02020603050405020304" pitchFamily="18" charset="0"/>
              </a:rPr>
              <a:t>- өткір </a:t>
            </a:r>
            <a:r>
              <a:rPr lang="sr-Cyrl-CS" sz="1400" i="1" dirty="0">
                <a:latin typeface="Times New Roman" panose="02020603050405020304" pitchFamily="18" charset="0"/>
                <a:cs typeface="Times New Roman" panose="02020603050405020304" pitchFamily="18" charset="0"/>
              </a:rPr>
              <a:t>сөз иесі</a:t>
            </a:r>
            <a:r>
              <a:rPr lang="sr-Cyrl-CS" sz="1400" dirty="0">
                <a:latin typeface="Times New Roman" panose="02020603050405020304" pitchFamily="18" charset="0"/>
                <a:cs typeface="Times New Roman" panose="02020603050405020304" pitchFamily="18" charset="0"/>
              </a:rPr>
              <a:t> және ойына түйгеннің бәрін айдан - анық айтып бере алатын тілмар болуы шарт;</a:t>
            </a:r>
            <a:endParaRPr lang="ru-RU" sz="1400" dirty="0">
              <a:latin typeface="Times New Roman" panose="02020603050405020304" pitchFamily="18" charset="0"/>
              <a:cs typeface="Times New Roman" panose="02020603050405020304" pitchFamily="18" charset="0"/>
            </a:endParaRPr>
          </a:p>
          <a:p>
            <a:pPr lvl="0" algn="just"/>
            <a:r>
              <a:rPr lang="sr-Cyrl-CS" sz="1400" dirty="0">
                <a:latin typeface="Times New Roman" panose="02020603050405020304" pitchFamily="18" charset="0"/>
                <a:cs typeface="Times New Roman" panose="02020603050405020304" pitchFamily="18" charset="0"/>
              </a:rPr>
              <a:t> </a:t>
            </a:r>
            <a:r>
              <a:rPr lang="sr-Cyrl-CS" sz="1400" i="1" dirty="0">
                <a:latin typeface="Times New Roman" panose="02020603050405020304" pitchFamily="18" charset="0"/>
                <a:cs typeface="Times New Roman" panose="02020603050405020304" pitchFamily="18" charset="0"/>
              </a:rPr>
              <a:t>өнер - білімге құштар болу</a:t>
            </a:r>
            <a:r>
              <a:rPr lang="sr-Cyrl-CS" sz="1400" dirty="0">
                <a:latin typeface="Times New Roman" panose="02020603050405020304" pitchFamily="18" charset="0"/>
                <a:cs typeface="Times New Roman" panose="02020603050405020304" pitchFamily="18" charset="0"/>
              </a:rPr>
              <a:t>, ақыл үйренуден шаршап - шалдықпай, осыған жұмсалатын еңбектен қиналып азаптанбай, бұған оңай жететін болу керек;</a:t>
            </a:r>
            <a:endParaRPr lang="ru-RU" sz="1400" dirty="0">
              <a:latin typeface="Times New Roman" panose="02020603050405020304" pitchFamily="18" charset="0"/>
              <a:cs typeface="Times New Roman" panose="02020603050405020304" pitchFamily="18" charset="0"/>
            </a:endParaRPr>
          </a:p>
          <a:p>
            <a:pPr lvl="0" algn="just"/>
            <a:r>
              <a:rPr lang="sr-Cyrl-CS" sz="1400" dirty="0" smtClean="0">
                <a:latin typeface="Times New Roman" panose="02020603050405020304" pitchFamily="18" charset="0"/>
                <a:cs typeface="Times New Roman" panose="02020603050405020304" pitchFamily="18" charset="0"/>
              </a:rPr>
              <a:t> - тағамға</a:t>
            </a:r>
            <a:r>
              <a:rPr lang="sr-Cyrl-CS" sz="1400" dirty="0">
                <a:latin typeface="Times New Roman" panose="02020603050405020304" pitchFamily="18" charset="0"/>
                <a:cs typeface="Times New Roman" panose="02020603050405020304" pitchFamily="18" charset="0"/>
              </a:rPr>
              <a:t>, ішімдік ішуге келгенде </a:t>
            </a:r>
            <a:r>
              <a:rPr lang="sr-Cyrl-CS" sz="1400" i="1" dirty="0">
                <a:latin typeface="Times New Roman" panose="02020603050405020304" pitchFamily="18" charset="0"/>
                <a:cs typeface="Times New Roman" panose="02020603050405020304" pitchFamily="18" charset="0"/>
              </a:rPr>
              <a:t>қанағатшыл</a:t>
            </a:r>
            <a:r>
              <a:rPr lang="sr-Cyrl-CS" sz="1400" dirty="0">
                <a:latin typeface="Times New Roman" panose="02020603050405020304" pitchFamily="18" charset="0"/>
                <a:cs typeface="Times New Roman" panose="02020603050405020304" pitchFamily="18" charset="0"/>
              </a:rPr>
              <a:t> болуы керек, жаратылысынан сауыққұмарлықтан аулақ болып, бұдан алатын ләззатқа жирене қарауы шарт;</a:t>
            </a:r>
            <a:endParaRPr lang="ru-RU" sz="1400" dirty="0">
              <a:latin typeface="Times New Roman" panose="02020603050405020304" pitchFamily="18" charset="0"/>
              <a:cs typeface="Times New Roman" panose="02020603050405020304" pitchFamily="18" charset="0"/>
            </a:endParaRPr>
          </a:p>
          <a:p>
            <a:pPr lvl="0" algn="just"/>
            <a:r>
              <a:rPr lang="sr-Cyrl-CS" sz="1400" i="1" dirty="0" smtClean="0">
                <a:latin typeface="Times New Roman" panose="02020603050405020304" pitchFamily="18" charset="0"/>
                <a:cs typeface="Times New Roman" panose="02020603050405020304" pitchFamily="18" charset="0"/>
              </a:rPr>
              <a:t> - шындық </a:t>
            </a:r>
            <a:r>
              <a:rPr lang="sr-Cyrl-CS" sz="1400" i="1" dirty="0">
                <a:latin typeface="Times New Roman" panose="02020603050405020304" pitchFamily="18" charset="0"/>
                <a:cs typeface="Times New Roman" panose="02020603050405020304" pitchFamily="18" charset="0"/>
              </a:rPr>
              <a:t>пен шыншыл </a:t>
            </a:r>
            <a:r>
              <a:rPr lang="sr-Cyrl-CS" sz="1400" dirty="0">
                <a:latin typeface="Times New Roman" panose="02020603050405020304" pitchFamily="18" charset="0"/>
                <a:cs typeface="Times New Roman" panose="02020603050405020304" pitchFamily="18" charset="0"/>
              </a:rPr>
              <a:t>адамдарды сүйіп, өтірік - жалған мен суайттарды жек көру керек, жаны асқақ және ар - намысын ардақтайтын болуы шарт; </a:t>
            </a:r>
            <a:endParaRPr lang="ru-RU" sz="1400" dirty="0">
              <a:latin typeface="Times New Roman" panose="02020603050405020304" pitchFamily="18" charset="0"/>
              <a:cs typeface="Times New Roman" panose="02020603050405020304" pitchFamily="18" charset="0"/>
            </a:endParaRPr>
          </a:p>
          <a:p>
            <a:pPr lvl="0" algn="just"/>
            <a:r>
              <a:rPr lang="sr-Cyrl-CS" sz="1400" dirty="0" smtClean="0">
                <a:latin typeface="Times New Roman" panose="02020603050405020304" pitchFamily="18" charset="0"/>
                <a:cs typeface="Times New Roman" panose="02020603050405020304" pitchFamily="18" charset="0"/>
              </a:rPr>
              <a:t> - оның </a:t>
            </a:r>
            <a:r>
              <a:rPr lang="sr-Cyrl-CS" sz="1400" dirty="0">
                <a:latin typeface="Times New Roman" panose="02020603050405020304" pitchFamily="18" charset="0"/>
                <a:cs typeface="Times New Roman" panose="02020603050405020304" pitchFamily="18" charset="0"/>
              </a:rPr>
              <a:t>жаны жаратылысынан пасық істердің бәрінен жоғары болып, жаратылысынан </a:t>
            </a:r>
            <a:r>
              <a:rPr lang="sr-Cyrl-CS" sz="1400" i="1" dirty="0">
                <a:latin typeface="Times New Roman" panose="02020603050405020304" pitchFamily="18" charset="0"/>
                <a:cs typeface="Times New Roman" panose="02020603050405020304" pitchFamily="18" charset="0"/>
              </a:rPr>
              <a:t>игі істерге ынтызар</a:t>
            </a:r>
            <a:r>
              <a:rPr lang="sr-Cyrl-CS" sz="1400" b="1" dirty="0">
                <a:latin typeface="Times New Roman" panose="02020603050405020304" pitchFamily="18" charset="0"/>
                <a:cs typeface="Times New Roman" panose="02020603050405020304" pitchFamily="18" charset="0"/>
              </a:rPr>
              <a:t> </a:t>
            </a:r>
            <a:r>
              <a:rPr lang="sr-Cyrl-CS" sz="1400" dirty="0">
                <a:latin typeface="Times New Roman" panose="02020603050405020304" pitchFamily="18" charset="0"/>
                <a:cs typeface="Times New Roman" panose="02020603050405020304" pitchFamily="18" charset="0"/>
              </a:rPr>
              <a:t>болуға тиіс;</a:t>
            </a:r>
            <a:endParaRPr lang="ru-RU" sz="1400" dirty="0">
              <a:latin typeface="Times New Roman" panose="02020603050405020304" pitchFamily="18" charset="0"/>
              <a:cs typeface="Times New Roman" panose="02020603050405020304" pitchFamily="18" charset="0"/>
            </a:endParaRPr>
          </a:p>
          <a:p>
            <a:pPr lvl="0" algn="just"/>
            <a:r>
              <a:rPr lang="sr-Cyrl-CS" sz="1400" dirty="0" smtClean="0">
                <a:latin typeface="Times New Roman" panose="02020603050405020304" pitchFamily="18" charset="0"/>
                <a:cs typeface="Times New Roman" panose="02020603050405020304" pitchFamily="18" charset="0"/>
              </a:rPr>
              <a:t> - дирхем</a:t>
            </a:r>
            <a:r>
              <a:rPr lang="sr-Cyrl-CS" sz="1400" dirty="0">
                <a:latin typeface="Times New Roman" panose="02020603050405020304" pitchFamily="18" charset="0"/>
                <a:cs typeface="Times New Roman" panose="02020603050405020304" pitchFamily="18" charset="0"/>
              </a:rPr>
              <a:t>, динар атаулыға, жалған дүниенің басқа да төл нәрселеріне жирене қарап, жаратылысынан </a:t>
            </a:r>
            <a:r>
              <a:rPr lang="sr-Cyrl-CS" sz="1400" i="1" dirty="0">
                <a:latin typeface="Times New Roman" panose="02020603050405020304" pitchFamily="18" charset="0"/>
                <a:cs typeface="Times New Roman" panose="02020603050405020304" pitchFamily="18" charset="0"/>
              </a:rPr>
              <a:t>әділеттілік пен әділеттілерді</a:t>
            </a:r>
            <a:r>
              <a:rPr lang="sr-Cyrl-CS" sz="1400" dirty="0">
                <a:latin typeface="Times New Roman" panose="02020603050405020304" pitchFamily="18" charset="0"/>
                <a:cs typeface="Times New Roman" panose="02020603050405020304" pitchFamily="18" charset="0"/>
              </a:rPr>
              <a:t> сүйіп, әділетсіздік пен озбырлықты және осылардың иелерін жек көретiн болуы  керек, жақындарына да, жат адамдарға да әділ болып, жұртты әділдікке баулып, әділетсіздіктен зардап шеккендердің залалын өтеп, жұрттың бәріне өз білгенінше</a:t>
            </a:r>
            <a:r>
              <a:rPr lang="sr-Cyrl-CS" sz="1400" i="1" dirty="0">
                <a:latin typeface="Times New Roman" panose="02020603050405020304" pitchFamily="18" charset="0"/>
                <a:cs typeface="Times New Roman" panose="02020603050405020304" pitchFamily="18" charset="0"/>
              </a:rPr>
              <a:t> жақсылық пен ізгілік көрсетіп отыруы</a:t>
            </a:r>
            <a:r>
              <a:rPr lang="sr-Cyrl-CS" sz="1400" dirty="0">
                <a:latin typeface="Times New Roman" panose="02020603050405020304" pitchFamily="18" charset="0"/>
                <a:cs typeface="Times New Roman" panose="02020603050405020304" pitchFamily="18" charset="0"/>
              </a:rPr>
              <a:t> қажет;</a:t>
            </a:r>
            <a:endParaRPr lang="ru-RU" sz="1400" dirty="0">
              <a:latin typeface="Times New Roman" panose="02020603050405020304" pitchFamily="18" charset="0"/>
              <a:cs typeface="Times New Roman" panose="02020603050405020304" pitchFamily="18" charset="0"/>
            </a:endParaRPr>
          </a:p>
          <a:p>
            <a:pPr lvl="0" algn="just"/>
            <a:r>
              <a:rPr lang="sr-Cyrl-CS" sz="1400" dirty="0" smtClean="0">
                <a:latin typeface="Times New Roman" panose="02020603050405020304" pitchFamily="18" charset="0"/>
                <a:cs typeface="Times New Roman" panose="02020603050405020304" pitchFamily="18" charset="0"/>
              </a:rPr>
              <a:t> - әділ </a:t>
            </a:r>
            <a:r>
              <a:rPr lang="sr-Cyrl-CS" sz="1400" dirty="0">
                <a:latin typeface="Times New Roman" panose="02020603050405020304" pitchFamily="18" charset="0"/>
                <a:cs typeface="Times New Roman" panose="02020603050405020304" pitchFamily="18" charset="0"/>
              </a:rPr>
              <a:t>болу керек, бірақ </a:t>
            </a:r>
            <a:r>
              <a:rPr lang="sr-Cyrl-CS" sz="1400" i="1" dirty="0">
                <a:latin typeface="Times New Roman" panose="02020603050405020304" pitchFamily="18" charset="0"/>
                <a:cs typeface="Times New Roman" panose="02020603050405020304" pitchFamily="18" charset="0"/>
              </a:rPr>
              <a:t>қыңыр болмау </a:t>
            </a:r>
            <a:r>
              <a:rPr lang="sr-Cyrl-CS" sz="1400" dirty="0">
                <a:latin typeface="Times New Roman" panose="02020603050405020304" pitchFamily="18" charset="0"/>
                <a:cs typeface="Times New Roman" panose="02020603050405020304" pitchFamily="18" charset="0"/>
              </a:rPr>
              <a:t>керек, әділеттілік алдында қияс мінез көрсетіп қасарыспау керек;</a:t>
            </a:r>
            <a:endParaRPr lang="ru-RU" sz="1400" dirty="0">
              <a:latin typeface="Times New Roman" panose="02020603050405020304" pitchFamily="18" charset="0"/>
              <a:cs typeface="Times New Roman" panose="02020603050405020304" pitchFamily="18" charset="0"/>
            </a:endParaRPr>
          </a:p>
          <a:p>
            <a:pPr lvl="0" algn="just"/>
            <a:r>
              <a:rPr lang="sr-Cyrl-CS" sz="1400" dirty="0" smtClean="0">
                <a:latin typeface="Times New Roman" panose="02020603050405020304" pitchFamily="18" charset="0"/>
                <a:cs typeface="Times New Roman" panose="02020603050405020304" pitchFamily="18" charset="0"/>
              </a:rPr>
              <a:t> - әділетсіздік </a:t>
            </a:r>
            <a:r>
              <a:rPr lang="sr-Cyrl-CS" sz="1400" dirty="0">
                <a:latin typeface="Times New Roman" panose="02020603050405020304" pitchFamily="18" charset="0"/>
                <a:cs typeface="Times New Roman" panose="02020603050405020304" pitchFamily="18" charset="0"/>
              </a:rPr>
              <a:t>пен пасықтық атаулыға мүлдем рақымсыз болуы шарт, өзі қажет деп тапқан істі жүзеге асырғанша </a:t>
            </a:r>
            <a:r>
              <a:rPr lang="sr-Cyrl-CS" sz="1400" i="1" dirty="0">
                <a:latin typeface="Times New Roman" panose="02020603050405020304" pitchFamily="18" charset="0"/>
                <a:cs typeface="Times New Roman" panose="02020603050405020304" pitchFamily="18" charset="0"/>
              </a:rPr>
              <a:t>шешімпаздық</a:t>
            </a:r>
            <a:r>
              <a:rPr lang="sr-Cyrl-CS" sz="1400" dirty="0">
                <a:latin typeface="Times New Roman" panose="02020603050405020304" pitchFamily="18" charset="0"/>
                <a:cs typeface="Times New Roman" panose="02020603050405020304" pitchFamily="18" charset="0"/>
              </a:rPr>
              <a:t> көрсетіп, бұл ретте қорқыныш пен жасқану дегенді білмейтін </a:t>
            </a:r>
            <a:r>
              <a:rPr lang="sr-Cyrl-CS" sz="1400" i="1" dirty="0">
                <a:latin typeface="Times New Roman" panose="02020603050405020304" pitchFamily="18" charset="0"/>
                <a:cs typeface="Times New Roman" panose="02020603050405020304" pitchFamily="18" charset="0"/>
              </a:rPr>
              <a:t>батыл, ержүрек</a:t>
            </a:r>
            <a:r>
              <a:rPr lang="sr-Cyrl-CS" sz="1400" dirty="0">
                <a:latin typeface="Times New Roman" panose="02020603050405020304" pitchFamily="18" charset="0"/>
                <a:cs typeface="Times New Roman" panose="02020603050405020304" pitchFamily="18" charset="0"/>
              </a:rPr>
              <a:t> болу керек.</a:t>
            </a:r>
            <a:endParaRPr lang="ru-RU" sz="1400" dirty="0">
              <a:latin typeface="Times New Roman" panose="02020603050405020304" pitchFamily="18" charset="0"/>
              <a:cs typeface="Times New Roman" panose="02020603050405020304" pitchFamily="18" charset="0"/>
            </a:endParaRPr>
          </a:p>
          <a:p>
            <a:pPr algn="just"/>
            <a:r>
              <a:rPr lang="sr-Cyrl-CS" sz="1400" dirty="0" smtClean="0">
                <a:latin typeface="Times New Roman" panose="02020603050405020304" pitchFamily="18" charset="0"/>
                <a:cs typeface="Times New Roman" panose="02020603050405020304" pitchFamily="18" charset="0"/>
              </a:rPr>
              <a:t>       Осы </a:t>
            </a:r>
            <a:r>
              <a:rPr lang="sr-Cyrl-CS" sz="1400" dirty="0">
                <a:latin typeface="Times New Roman" panose="02020603050405020304" pitchFamily="18" charset="0"/>
                <a:cs typeface="Times New Roman" panose="02020603050405020304" pitchFamily="18" charset="0"/>
              </a:rPr>
              <a:t>қасиеттердің бәрін бала бойында қалыптастыра отырып  </a:t>
            </a:r>
            <a:r>
              <a:rPr lang="sr-Cyrl-CS" sz="1400" i="1" dirty="0">
                <a:latin typeface="Times New Roman" panose="02020603050405020304" pitchFamily="18" charset="0"/>
                <a:cs typeface="Times New Roman" panose="02020603050405020304" pitchFamily="18" charset="0"/>
              </a:rPr>
              <a:t>мінсіз </a:t>
            </a:r>
            <a:r>
              <a:rPr lang="sr-Cyrl-CS" sz="1400" i="1" dirty="0" smtClean="0">
                <a:latin typeface="Times New Roman" panose="02020603050405020304" pitchFamily="18" charset="0"/>
                <a:cs typeface="Times New Roman" panose="02020603050405020304" pitchFamily="18" charset="0"/>
              </a:rPr>
              <a:t>адамды, яғни </a:t>
            </a:r>
            <a:r>
              <a:rPr lang="sr-Cyrl-CS" sz="1400" i="1" dirty="0">
                <a:latin typeface="Times New Roman" panose="02020603050405020304" pitchFamily="18" charset="0"/>
                <a:cs typeface="Times New Roman" panose="02020603050405020304" pitchFamily="18" charset="0"/>
              </a:rPr>
              <a:t>кемел адамды</a:t>
            </a:r>
            <a:r>
              <a:rPr lang="sr-Cyrl-CS" sz="1400" dirty="0">
                <a:latin typeface="Times New Roman" panose="02020603050405020304" pitchFamily="18" charset="0"/>
                <a:cs typeface="Times New Roman" panose="02020603050405020304" pitchFamily="18" charset="0"/>
              </a:rPr>
              <a:t> тәрбиелеп шығарамыз деп тұжырым жасайды ғұлама. </a:t>
            </a: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4665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xmlns="" id="{59C44ACE-726E-4FA6-94F0-0CFD943CC1B3}"/>
              </a:ext>
            </a:extLst>
          </p:cNvPr>
          <p:cNvSpPr/>
          <p:nvPr/>
        </p:nvSpPr>
        <p:spPr>
          <a:xfrm>
            <a:off x="637040" y="404664"/>
            <a:ext cx="10945216" cy="145143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kk-KZ" sz="2000" dirty="0" smtClean="0">
                <a:latin typeface="Times New Roman" panose="02020603050405020304" pitchFamily="18" charset="0"/>
                <a:cs typeface="Times New Roman" panose="02020603050405020304" pitchFamily="18" charset="0"/>
              </a:rPr>
              <a:t>Ж.Баласағұн </a:t>
            </a:r>
            <a:r>
              <a:rPr lang="kk-KZ" sz="2000" dirty="0">
                <a:latin typeface="Times New Roman" panose="02020603050405020304" pitchFamily="18" charset="0"/>
                <a:cs typeface="Times New Roman" panose="02020603050405020304" pitchFamily="18" charset="0"/>
              </a:rPr>
              <a:t>да жеке тұлға тәрбиесін мемлекетті басқаруға лайықты азаматтық қасиеттермен байланысты қарастырады. Онда ғұлама  адамдықты сипаттайтын төрт қасиет: әділдік, ақыл, дәулет, қанағатты бөліп көрсетіп,  олардың қоғамдық-әлеуметтік мәніне сипаттама </a:t>
            </a:r>
            <a:r>
              <a:rPr lang="kk-KZ" sz="2000" dirty="0" smtClean="0">
                <a:latin typeface="Times New Roman" panose="02020603050405020304" pitchFamily="18" charset="0"/>
                <a:cs typeface="Times New Roman" panose="02020603050405020304" pitchFamily="18" charset="0"/>
              </a:rPr>
              <a:t>берген</a:t>
            </a:r>
            <a:endParaRPr lang="ru-RU" sz="2000" dirty="0">
              <a:latin typeface="Times New Roman" panose="02020603050405020304" pitchFamily="18" charset="0"/>
              <a:cs typeface="Times New Roman" panose="02020603050405020304" pitchFamily="18" charset="0"/>
            </a:endParaRPr>
          </a:p>
        </p:txBody>
      </p:sp>
      <p:sp>
        <p:nvSpPr>
          <p:cNvPr id="4" name="Овал 3">
            <a:extLst>
              <a:ext uri="{FF2B5EF4-FFF2-40B4-BE49-F238E27FC236}">
                <a16:creationId xmlns:a16="http://schemas.microsoft.com/office/drawing/2014/main" xmlns="" id="{452844D8-BB37-49D8-85A8-6A038EAB7B19}"/>
              </a:ext>
            </a:extLst>
          </p:cNvPr>
          <p:cNvSpPr/>
          <p:nvPr/>
        </p:nvSpPr>
        <p:spPr>
          <a:xfrm>
            <a:off x="547595" y="2336947"/>
            <a:ext cx="2893325" cy="2900304"/>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kk-KZ" i="1" dirty="0"/>
              <a:t>«Қанағатты»</a:t>
            </a:r>
            <a:r>
              <a:rPr lang="kk-KZ" dirty="0"/>
              <a:t> адам баласын тіршіліктің бар қызығын қанағат тұтқан өмірдің сопылық жолы деп бөліп </a:t>
            </a:r>
            <a:r>
              <a:rPr lang="kk-KZ" dirty="0" smtClean="0"/>
              <a:t>қарастырады</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pPr algn="ctr"/>
            <a:endParaRPr lang="ru-RU" dirty="0"/>
          </a:p>
        </p:txBody>
      </p:sp>
      <p:sp>
        <p:nvSpPr>
          <p:cNvPr id="5" name="Овал 4">
            <a:extLst>
              <a:ext uri="{FF2B5EF4-FFF2-40B4-BE49-F238E27FC236}">
                <a16:creationId xmlns:a16="http://schemas.microsoft.com/office/drawing/2014/main" xmlns="" id="{FBC06093-04A7-4DB1-A530-528A29B10957}"/>
              </a:ext>
            </a:extLst>
          </p:cNvPr>
          <p:cNvSpPr/>
          <p:nvPr/>
        </p:nvSpPr>
        <p:spPr>
          <a:xfrm>
            <a:off x="4449170" y="2313141"/>
            <a:ext cx="3017840" cy="3044519"/>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kk-KZ" dirty="0"/>
              <a:t>«</a:t>
            </a:r>
            <a:r>
              <a:rPr lang="kk-KZ" i="1" dirty="0"/>
              <a:t>Әділдік</a:t>
            </a:r>
            <a:r>
              <a:rPr lang="kk-KZ" dirty="0"/>
              <a:t>», </a:t>
            </a:r>
            <a:r>
              <a:rPr lang="kk-KZ" i="1" dirty="0"/>
              <a:t>«Ақыл»</a:t>
            </a:r>
            <a:r>
              <a:rPr lang="kk-KZ" dirty="0"/>
              <a:t> және </a:t>
            </a:r>
            <a:r>
              <a:rPr lang="kk-KZ" i="1" dirty="0"/>
              <a:t>«Бақытқа</a:t>
            </a:r>
            <a:r>
              <a:rPr lang="kk-KZ" dirty="0"/>
              <a:t>» талпынушылық нағыз адам баласына тән қасиеттер </a:t>
            </a:r>
            <a:endParaRPr lang="ru-RU" dirty="0"/>
          </a:p>
        </p:txBody>
      </p:sp>
      <p:sp>
        <p:nvSpPr>
          <p:cNvPr id="6" name="Овал 5">
            <a:extLst>
              <a:ext uri="{FF2B5EF4-FFF2-40B4-BE49-F238E27FC236}">
                <a16:creationId xmlns:a16="http://schemas.microsoft.com/office/drawing/2014/main" xmlns="" id="{6EAD43CC-3807-4C40-822C-987629CFFF6C}"/>
              </a:ext>
            </a:extLst>
          </p:cNvPr>
          <p:cNvSpPr/>
          <p:nvPr/>
        </p:nvSpPr>
        <p:spPr>
          <a:xfrm>
            <a:off x="8475260" y="2313141"/>
            <a:ext cx="2770495" cy="2900304"/>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kk-KZ" dirty="0" smtClean="0">
                <a:latin typeface="Times New Roman" panose="02020603050405020304" pitchFamily="18" charset="0"/>
                <a:cs typeface="Times New Roman" panose="02020603050405020304" pitchFamily="18" charset="0"/>
              </a:rPr>
              <a:t>ата </a:t>
            </a:r>
            <a:r>
              <a:rPr lang="kk-KZ" dirty="0">
                <a:latin typeface="Times New Roman" panose="02020603050405020304" pitchFamily="18" charset="0"/>
                <a:cs typeface="Times New Roman" panose="02020603050405020304" pitchFamily="18" charset="0"/>
              </a:rPr>
              <a:t>- аналардың балаларына берген жақсы тәрбиесi - жақсы мiнез – құлқы мен рухани байлыққа қол </a:t>
            </a:r>
            <a:r>
              <a:rPr lang="kk-KZ" dirty="0" smtClean="0">
                <a:latin typeface="Times New Roman" panose="02020603050405020304" pitchFamily="18" charset="0"/>
                <a:cs typeface="Times New Roman" panose="02020603050405020304" pitchFamily="18" charset="0"/>
              </a:rPr>
              <a:t>жеткiзуі</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2577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xmlns="" id="{59C44ACE-726E-4FA6-94F0-0CFD943CC1B3}"/>
              </a:ext>
            </a:extLst>
          </p:cNvPr>
          <p:cNvSpPr/>
          <p:nvPr/>
        </p:nvSpPr>
        <p:spPr>
          <a:xfrm>
            <a:off x="623392" y="404664"/>
            <a:ext cx="10945216" cy="18002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kk-KZ" sz="2800" b="1" dirty="0">
                <a:latin typeface="Times New Roman" panose="02020603050405020304" pitchFamily="18" charset="0"/>
                <a:cs typeface="Times New Roman" panose="02020603050405020304" pitchFamily="18" charset="0"/>
              </a:rPr>
              <a:t>Абай </a:t>
            </a:r>
            <a:r>
              <a:rPr lang="kk-KZ" sz="2800" b="1" dirty="0" smtClean="0">
                <a:latin typeface="Times New Roman" panose="02020603050405020304" pitchFamily="18" charset="0"/>
                <a:cs typeface="Times New Roman" panose="02020603050405020304" pitchFamily="18" charset="0"/>
              </a:rPr>
              <a:t>Құнанбаев</a:t>
            </a:r>
          </a:p>
          <a:p>
            <a:pPr algn="ctr"/>
            <a:r>
              <a:rPr lang="kk-KZ" sz="2800" b="1" dirty="0" smtClean="0">
                <a:latin typeface="Times New Roman" panose="02020603050405020304" pitchFamily="18" charset="0"/>
                <a:cs typeface="Times New Roman" panose="02020603050405020304" pitchFamily="18" charset="0"/>
              </a:rPr>
              <a:t>«</a:t>
            </a:r>
            <a:r>
              <a:rPr lang="kk-KZ" sz="2800" b="1" dirty="0">
                <a:latin typeface="Times New Roman" panose="02020603050405020304" pitchFamily="18" charset="0"/>
                <a:cs typeface="Times New Roman" panose="02020603050405020304" pitchFamily="18" charset="0"/>
              </a:rPr>
              <a:t>Үш ақ нәрсе қасиеті, нұрлы ақыл, жылы жүрек, ыстық қайрат» </a:t>
            </a:r>
            <a:endParaRPr lang="ru-RU" sz="2800" b="1" dirty="0">
              <a:latin typeface="Times New Roman" panose="02020603050405020304" pitchFamily="18" charset="0"/>
              <a:cs typeface="Times New Roman" panose="02020603050405020304" pitchFamily="18" charset="0"/>
            </a:endParaRPr>
          </a:p>
        </p:txBody>
      </p:sp>
      <p:sp>
        <p:nvSpPr>
          <p:cNvPr id="4" name="Овал 3">
            <a:extLst>
              <a:ext uri="{FF2B5EF4-FFF2-40B4-BE49-F238E27FC236}">
                <a16:creationId xmlns:a16="http://schemas.microsoft.com/office/drawing/2014/main" xmlns="" id="{452844D8-BB37-49D8-85A8-6A038EAB7B19}"/>
              </a:ext>
            </a:extLst>
          </p:cNvPr>
          <p:cNvSpPr/>
          <p:nvPr/>
        </p:nvSpPr>
        <p:spPr>
          <a:xfrm>
            <a:off x="335360" y="2558801"/>
            <a:ext cx="3664954" cy="3312368"/>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b="1" dirty="0">
                <a:latin typeface="Times New Roman" panose="02020603050405020304" pitchFamily="18" charset="0"/>
                <a:cs typeface="Times New Roman" panose="02020603050405020304" pitchFamily="18" charset="0"/>
              </a:rPr>
              <a:t>1-ыңғай. </a:t>
            </a:r>
          </a:p>
          <a:p>
            <a:pPr algn="ctr"/>
            <a:r>
              <a:rPr lang="ru-RU" dirty="0" err="1">
                <a:latin typeface="Times New Roman" panose="02020603050405020304" pitchFamily="18" charset="0"/>
                <a:cs typeface="Times New Roman" panose="02020603050405020304" pitchFamily="18" charset="0"/>
              </a:rPr>
              <a:t>Құндылық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аксиологиялык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құндылык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мәдениет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адамзат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өмірінің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мәні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ретінде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қабылданады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Мәдениеттің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өркендеуі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мәдениеттің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жетістігі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ретінде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түсіндіріледі</a:t>
            </a:r>
            <a:r>
              <a:rPr lang="ru-RU" dirty="0">
                <a:latin typeface="Times New Roman" panose="02020603050405020304" pitchFamily="18" charset="0"/>
                <a:cs typeface="Times New Roman" panose="02020603050405020304" pitchFamily="18" charset="0"/>
              </a:rPr>
              <a:t>. </a:t>
            </a:r>
          </a:p>
          <a:p>
            <a:pPr algn="ctr"/>
            <a:endParaRPr lang="ru-RU" dirty="0"/>
          </a:p>
        </p:txBody>
      </p:sp>
      <p:sp>
        <p:nvSpPr>
          <p:cNvPr id="5" name="Овал 4">
            <a:extLst>
              <a:ext uri="{FF2B5EF4-FFF2-40B4-BE49-F238E27FC236}">
                <a16:creationId xmlns:a16="http://schemas.microsoft.com/office/drawing/2014/main" xmlns="" id="{FBC06093-04A7-4DB1-A530-528A29B10957}"/>
              </a:ext>
            </a:extLst>
          </p:cNvPr>
          <p:cNvSpPr/>
          <p:nvPr/>
        </p:nvSpPr>
        <p:spPr>
          <a:xfrm>
            <a:off x="4295800" y="2558801"/>
            <a:ext cx="3744416" cy="3379043"/>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b="1" dirty="0">
                <a:latin typeface="Times New Roman" panose="02020603050405020304" pitchFamily="18" charset="0"/>
                <a:cs typeface="Times New Roman" panose="02020603050405020304" pitchFamily="18" charset="0"/>
              </a:rPr>
              <a:t>2-ыңғай. </a:t>
            </a:r>
          </a:p>
          <a:p>
            <a:pPr algn="ctr"/>
            <a:r>
              <a:rPr lang="ru-RU" dirty="0" err="1">
                <a:latin typeface="Times New Roman" panose="02020603050405020304" pitchFamily="18" charset="0"/>
                <a:cs typeface="Times New Roman" panose="02020603050405020304" pitchFamily="18" charset="0"/>
              </a:rPr>
              <a:t>Іс-әрекетт</a:t>
            </a:r>
            <a:r>
              <a:rPr lang="en-US" dirty="0" err="1">
                <a:latin typeface="Times New Roman" panose="02020603050405020304" pitchFamily="18" charset="0"/>
                <a:cs typeface="Times New Roman" panose="02020603050405020304" pitchFamily="18" charset="0"/>
              </a:rPr>
              <a:t>i</a:t>
            </a:r>
            <a:r>
              <a:rPr lang="ru-RU" dirty="0">
                <a:latin typeface="Times New Roman" panose="02020603050405020304" pitchFamily="18" charset="0"/>
                <a:cs typeface="Times New Roman" panose="02020603050405020304" pitchFamily="18" charset="0"/>
              </a:rPr>
              <a:t>к. </a:t>
            </a:r>
            <a:r>
              <a:rPr lang="ru-RU" dirty="0" err="1">
                <a:latin typeface="Times New Roman" panose="02020603050405020304" pitchFamily="18" charset="0"/>
                <a:cs typeface="Times New Roman" panose="02020603050405020304" pitchFamily="18" charset="0"/>
              </a:rPr>
              <a:t>Мұнда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мәдениет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материалдық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рухани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құндылықтарды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жасау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әрекеттер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тәсілін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апробациялау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ретінде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қарастырылады</a:t>
            </a:r>
            <a:r>
              <a:rPr lang="ru-RU" dirty="0">
                <a:latin typeface="Times New Roman" panose="02020603050405020304" pitchFamily="18" charset="0"/>
                <a:cs typeface="Times New Roman" panose="02020603050405020304" pitchFamily="18" charset="0"/>
              </a:rPr>
              <a:t>. </a:t>
            </a:r>
            <a:endParaRPr lang="ru-RU" dirty="0"/>
          </a:p>
        </p:txBody>
      </p:sp>
      <p:sp>
        <p:nvSpPr>
          <p:cNvPr id="6" name="Овал 5">
            <a:extLst>
              <a:ext uri="{FF2B5EF4-FFF2-40B4-BE49-F238E27FC236}">
                <a16:creationId xmlns:a16="http://schemas.microsoft.com/office/drawing/2014/main" xmlns="" id="{6EAD43CC-3807-4C40-822C-987629CFFF6C}"/>
              </a:ext>
            </a:extLst>
          </p:cNvPr>
          <p:cNvSpPr/>
          <p:nvPr/>
        </p:nvSpPr>
        <p:spPr>
          <a:xfrm>
            <a:off x="8400256" y="2558801"/>
            <a:ext cx="3456384" cy="3385145"/>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b="1" dirty="0">
                <a:latin typeface="Times New Roman" panose="02020603050405020304" pitchFamily="18" charset="0"/>
                <a:cs typeface="Times New Roman" panose="02020603050405020304" pitchFamily="18" charset="0"/>
              </a:rPr>
              <a:t>3-ыңғай. </a:t>
            </a:r>
          </a:p>
          <a:p>
            <a:pPr algn="ctr"/>
            <a:r>
              <a:rPr lang="ru-RU" dirty="0">
                <a:latin typeface="Times New Roman" panose="02020603050405020304" pitchFamily="18" charset="0"/>
                <a:cs typeface="Times New Roman" panose="02020603050405020304" pitchFamily="18" charset="0"/>
              </a:rPr>
              <a:t>Жеке </a:t>
            </a:r>
            <a:r>
              <a:rPr lang="ru-RU" dirty="0" err="1">
                <a:latin typeface="Times New Roman" panose="02020603050405020304" pitchFamily="18" charset="0"/>
                <a:cs typeface="Times New Roman" panose="02020603050405020304" pitchFamily="18" charset="0"/>
              </a:rPr>
              <a:t>тұлғалық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Мәдениет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нақтылы</a:t>
            </a:r>
            <a:r>
              <a:rPr lang="ru-RU" dirty="0">
                <a:latin typeface="Times New Roman" panose="02020603050405020304" pitchFamily="18" charset="0"/>
                <a:cs typeface="Times New Roman" panose="02020603050405020304" pitchFamily="18" charset="0"/>
              </a:rPr>
              <a:t> б</a:t>
            </a:r>
            <a:r>
              <a:rPr lang="en-US" dirty="0" err="1">
                <a:latin typeface="Times New Roman" panose="02020603050405020304" pitchFamily="18" charset="0"/>
                <a:cs typeface="Times New Roman" panose="02020603050405020304" pitchFamily="18" charset="0"/>
              </a:rPr>
              <a:t>i</a:t>
            </a:r>
            <a:r>
              <a:rPr lang="ru-RU" dirty="0">
                <a:latin typeface="Times New Roman" panose="02020603050405020304" pitchFamily="18" charset="0"/>
                <a:cs typeface="Times New Roman" panose="02020603050405020304" pitchFamily="18" charset="0"/>
              </a:rPr>
              <a:t>р </a:t>
            </a:r>
            <a:r>
              <a:rPr lang="ru-RU" dirty="0" err="1">
                <a:latin typeface="Times New Roman" panose="02020603050405020304" pitchFamily="18" charset="0"/>
                <a:cs typeface="Times New Roman" panose="02020603050405020304" pitchFamily="18" charset="0"/>
              </a:rPr>
              <a:t>тұла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ғана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табылады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түсіндіріледі</a:t>
            </a:r>
            <a:r>
              <a:rPr lang="ru-RU" dirty="0">
                <a:latin typeface="Times New Roman" panose="02020603050405020304" pitchFamily="18" charset="0"/>
                <a:cs typeface="Times New Roman" panose="02020603050405020304" pitchFamily="18" charset="0"/>
              </a:rPr>
              <a:t>.</a:t>
            </a:r>
          </a:p>
          <a:p>
            <a:pPr algn="ctr"/>
            <a:endParaRPr lang="ru-RU" dirty="0">
              <a:latin typeface="Times New Roman" panose="02020603050405020304" pitchFamily="18" charset="0"/>
              <a:cs typeface="Times New Roman" panose="02020603050405020304" pitchFamily="18" charset="0"/>
            </a:endParaRPr>
          </a:p>
          <a:p>
            <a:pPr algn="ctr"/>
            <a:r>
              <a:rPr lang="ru-RU" dirty="0">
                <a:latin typeface="Times New Roman" panose="02020603050405020304" pitchFamily="18" charset="0"/>
                <a:cs typeface="Times New Roman" panose="02020603050405020304" pitchFamily="18" charset="0"/>
              </a:rPr>
              <a:t> </a:t>
            </a:r>
            <a:endParaRPr lang="ru-RU" dirty="0"/>
          </a:p>
        </p:txBody>
      </p:sp>
    </p:spTree>
    <p:extLst>
      <p:ext uri="{BB962C8B-B14F-4D97-AF65-F5344CB8AC3E}">
        <p14:creationId xmlns:p14="http://schemas.microsoft.com/office/powerpoint/2010/main" val="3437078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скругленные углы 3">
            <a:extLst>
              <a:ext uri="{FF2B5EF4-FFF2-40B4-BE49-F238E27FC236}">
                <a16:creationId xmlns:a16="http://schemas.microsoft.com/office/drawing/2014/main" xmlns="" id="{C55F71FE-B26D-460B-81DB-8A6BB11B8755}"/>
              </a:ext>
            </a:extLst>
          </p:cNvPr>
          <p:cNvSpPr/>
          <p:nvPr/>
        </p:nvSpPr>
        <p:spPr>
          <a:xfrm>
            <a:off x="330450" y="650305"/>
            <a:ext cx="11454182" cy="306051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kk-KZ" sz="1600" dirty="0" smtClean="0">
                <a:latin typeface="Times New Roman" panose="02020603050405020304" pitchFamily="18" charset="0"/>
                <a:cs typeface="Times New Roman" panose="02020603050405020304" pitchFamily="18" charset="0"/>
              </a:rPr>
              <a:t>	М.Молдабеков </a:t>
            </a:r>
            <a:r>
              <a:rPr lang="kk-KZ" sz="1600" dirty="0">
                <a:latin typeface="Times New Roman" panose="02020603050405020304" pitchFamily="18" charset="0"/>
                <a:cs typeface="Times New Roman" panose="02020603050405020304" pitchFamily="18" charset="0"/>
              </a:rPr>
              <a:t>өзінің «Қазақтану» деген еңбегінде қазақ халқының өзіндік тыныс тіршілігіндегі  түркі тілдес, дала үндес, рухы бірлік, өз тегіне үйлес тәжірибелер мен жарғыларға орайлас  жеті ерекшелігін  былай көрсетеді:</a:t>
            </a:r>
            <a:endParaRPr lang="ru-RU" sz="1600" dirty="0">
              <a:latin typeface="Times New Roman" panose="02020603050405020304" pitchFamily="18" charset="0"/>
              <a:cs typeface="Times New Roman" panose="02020603050405020304" pitchFamily="18" charset="0"/>
            </a:endParaRPr>
          </a:p>
          <a:p>
            <a:pPr algn="just"/>
            <a:r>
              <a:rPr lang="kk-KZ" sz="1600" dirty="0">
                <a:latin typeface="Times New Roman" panose="02020603050405020304" pitchFamily="18" charset="0"/>
                <a:cs typeface="Times New Roman" panose="02020603050405020304" pitchFamily="18" charset="0"/>
              </a:rPr>
              <a:t>1. Ел жұртының қамын ойлау, халқын асырау.</a:t>
            </a:r>
            <a:endParaRPr lang="ru-RU" sz="1600" dirty="0">
              <a:latin typeface="Times New Roman" panose="02020603050405020304" pitchFamily="18" charset="0"/>
              <a:cs typeface="Times New Roman" panose="02020603050405020304" pitchFamily="18" charset="0"/>
            </a:endParaRPr>
          </a:p>
          <a:p>
            <a:pPr algn="just"/>
            <a:r>
              <a:rPr lang="kk-KZ" sz="1600" dirty="0">
                <a:latin typeface="Times New Roman" panose="02020603050405020304" pitchFamily="18" charset="0"/>
                <a:cs typeface="Times New Roman" panose="02020603050405020304" pitchFamily="18" charset="0"/>
              </a:rPr>
              <a:t>2. Жері кеңнің өрісі де, өресі де кең екенін ұқтыру.</a:t>
            </a:r>
            <a:endParaRPr lang="ru-RU" sz="1600" dirty="0">
              <a:latin typeface="Times New Roman" panose="02020603050405020304" pitchFamily="18" charset="0"/>
              <a:cs typeface="Times New Roman" panose="02020603050405020304" pitchFamily="18" charset="0"/>
            </a:endParaRPr>
          </a:p>
          <a:p>
            <a:pPr algn="just"/>
            <a:r>
              <a:rPr lang="kk-KZ" sz="1600" dirty="0">
                <a:latin typeface="Times New Roman" panose="02020603050405020304" pitchFamily="18" charset="0"/>
                <a:cs typeface="Times New Roman" panose="02020603050405020304" pitchFamily="18" charset="0"/>
              </a:rPr>
              <a:t>3. Кісілікті құрметтеу, қасиетімен жұғысу, дәстүр - салтпен табысу. </a:t>
            </a:r>
            <a:endParaRPr lang="ru-RU" sz="1600" dirty="0">
              <a:latin typeface="Times New Roman" panose="02020603050405020304" pitchFamily="18" charset="0"/>
              <a:cs typeface="Times New Roman" panose="02020603050405020304" pitchFamily="18" charset="0"/>
            </a:endParaRPr>
          </a:p>
          <a:p>
            <a:pPr algn="just"/>
            <a:r>
              <a:rPr lang="kk-KZ" sz="1600" dirty="0">
                <a:latin typeface="Times New Roman" panose="02020603050405020304" pitchFamily="18" charset="0"/>
                <a:cs typeface="Times New Roman" panose="02020603050405020304" pitchFamily="18" charset="0"/>
              </a:rPr>
              <a:t>4. Көркем сезім серіктігі, тура сөздің мәнділігі, бүтін ой тереңдігі. </a:t>
            </a:r>
            <a:endParaRPr lang="ru-RU" sz="1600" dirty="0">
              <a:latin typeface="Times New Roman" panose="02020603050405020304" pitchFamily="18" charset="0"/>
              <a:cs typeface="Times New Roman" panose="02020603050405020304" pitchFamily="18" charset="0"/>
            </a:endParaRPr>
          </a:p>
          <a:p>
            <a:pPr algn="just"/>
            <a:r>
              <a:rPr lang="kk-KZ" sz="1600" dirty="0">
                <a:latin typeface="Times New Roman" panose="02020603050405020304" pitchFamily="18" charset="0"/>
                <a:cs typeface="Times New Roman" panose="02020603050405020304" pitchFamily="18" charset="0"/>
              </a:rPr>
              <a:t>5. Ердің еңбек пен намыста есеюі, белсенді әрекетте бірлесуі.</a:t>
            </a:r>
            <a:endParaRPr lang="ru-RU" sz="1600" dirty="0">
              <a:latin typeface="Times New Roman" panose="02020603050405020304" pitchFamily="18" charset="0"/>
              <a:cs typeface="Times New Roman" panose="02020603050405020304" pitchFamily="18" charset="0"/>
            </a:endParaRPr>
          </a:p>
          <a:p>
            <a:pPr algn="just"/>
            <a:r>
              <a:rPr lang="kk-KZ" sz="1600" dirty="0">
                <a:latin typeface="Times New Roman" panose="02020603050405020304" pitchFamily="18" charset="0"/>
                <a:cs typeface="Times New Roman" panose="02020603050405020304" pitchFamily="18" charset="0"/>
              </a:rPr>
              <a:t>6. Өткенді әділет тұрғысынан таразылау, елдік бітіммен көгеру.</a:t>
            </a:r>
            <a:endParaRPr lang="ru-RU" sz="1600" dirty="0">
              <a:latin typeface="Times New Roman" panose="02020603050405020304" pitchFamily="18" charset="0"/>
              <a:cs typeface="Times New Roman" panose="02020603050405020304" pitchFamily="18" charset="0"/>
            </a:endParaRPr>
          </a:p>
          <a:p>
            <a:pPr algn="just"/>
            <a:r>
              <a:rPr lang="kk-KZ" sz="1600" dirty="0">
                <a:latin typeface="Times New Roman" panose="02020603050405020304" pitchFamily="18" charset="0"/>
                <a:cs typeface="Times New Roman" panose="02020603050405020304" pitchFamily="18" charset="0"/>
              </a:rPr>
              <a:t>7. Көк Тәңірге табыну, иман сақтау.</a:t>
            </a:r>
            <a:endParaRPr lang="ru-RU" sz="1600" dirty="0">
              <a:latin typeface="Times New Roman" panose="02020603050405020304" pitchFamily="18" charset="0"/>
              <a:cs typeface="Times New Roman" panose="02020603050405020304" pitchFamily="18" charset="0"/>
            </a:endParaRPr>
          </a:p>
          <a:p>
            <a:pPr algn="just"/>
            <a:r>
              <a:rPr lang="kk-KZ" sz="1600" dirty="0">
                <a:latin typeface="Times New Roman" panose="02020603050405020304" pitchFamily="18" charset="0"/>
                <a:cs typeface="Times New Roman" panose="02020603050405020304" pitchFamily="18" charset="0"/>
              </a:rPr>
              <a:t>Осы мәселелер мен мақсат-міндеттер аясында ес пен зерденің нысаны анықталды, тұлғалық және тарихи тәжірибенің  тоғысқан шептері қалыптасты, - деп ой түйіндейді.</a:t>
            </a:r>
            <a:endParaRPr lang="ru-RU" sz="1600" dirty="0">
              <a:latin typeface="Times New Roman" panose="02020603050405020304" pitchFamily="18" charset="0"/>
              <a:cs typeface="Times New Roman" panose="02020603050405020304" pitchFamily="18" charset="0"/>
            </a:endParaRPr>
          </a:p>
          <a:p>
            <a:pPr algn="ctr"/>
            <a:endParaRPr lang="ru-RU" dirty="0">
              <a:solidFill>
                <a:srgbClr val="C00000"/>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xmlns="" id="{0544B336-9E36-4074-978E-50A57EFD1BF0}"/>
              </a:ext>
            </a:extLst>
          </p:cNvPr>
          <p:cNvSpPr txBox="1"/>
          <p:nvPr/>
        </p:nvSpPr>
        <p:spPr>
          <a:xfrm>
            <a:off x="4502911" y="3526151"/>
            <a:ext cx="3108800" cy="369332"/>
          </a:xfrm>
          <a:prstGeom prst="rect">
            <a:avLst/>
          </a:prstGeom>
          <a:noFill/>
        </p:spPr>
        <p:txBody>
          <a:bodyPr wrap="none" rtlCol="0">
            <a:spAutoFit/>
          </a:bodyPr>
          <a:lstStyle/>
          <a:p>
            <a:r>
              <a:rPr lang="kk-KZ" b="1" dirty="0">
                <a:latin typeface="Times New Roman" panose="02020603050405020304" pitchFamily="18" charset="0"/>
                <a:cs typeface="Times New Roman" panose="02020603050405020304" pitchFamily="18" charset="0"/>
              </a:rPr>
              <a:t>Психологиялық сөздіктерде</a:t>
            </a:r>
            <a:endParaRPr lang="ru-RU" b="1" dirty="0">
              <a:latin typeface="Times New Roman" panose="02020603050405020304" pitchFamily="18" charset="0"/>
              <a:cs typeface="Times New Roman" panose="02020603050405020304" pitchFamily="18" charset="0"/>
            </a:endParaRPr>
          </a:p>
        </p:txBody>
      </p:sp>
      <p:sp>
        <p:nvSpPr>
          <p:cNvPr id="8" name="Прямоугольник: скругленные углы 7">
            <a:extLst>
              <a:ext uri="{FF2B5EF4-FFF2-40B4-BE49-F238E27FC236}">
                <a16:creationId xmlns:a16="http://schemas.microsoft.com/office/drawing/2014/main" xmlns="" id="{870FCA5B-6303-4226-9D3B-50151F19D5D8}"/>
              </a:ext>
            </a:extLst>
          </p:cNvPr>
          <p:cNvSpPr/>
          <p:nvPr/>
        </p:nvSpPr>
        <p:spPr>
          <a:xfrm>
            <a:off x="330449" y="4122368"/>
            <a:ext cx="3605311" cy="1970928"/>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ru-RU" dirty="0" err="1">
                <a:latin typeface="Times New Roman" panose="02020603050405020304" pitchFamily="18" charset="0"/>
                <a:cs typeface="Times New Roman" panose="02020603050405020304" pitchFamily="18" charset="0"/>
              </a:rPr>
              <a:t>Біріншіден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берілген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білімдер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саласындағы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белг</a:t>
            </a:r>
            <a:r>
              <a:rPr lang="en-US" dirty="0" err="1">
                <a:latin typeface="Times New Roman" panose="02020603050405020304" pitchFamily="18" charset="0"/>
                <a:cs typeface="Times New Roman" panose="02020603050405020304" pitchFamily="18" charset="0"/>
              </a:rPr>
              <a:t>i</a:t>
            </a:r>
            <a:r>
              <a:rPr lang="ru-RU" dirty="0">
                <a:latin typeface="Times New Roman" panose="02020603050405020304" pitchFamily="18" charset="0"/>
                <a:cs typeface="Times New Roman" panose="02020603050405020304" pitchFamily="18" charset="0"/>
              </a:rPr>
              <a:t>л</a:t>
            </a:r>
            <a:r>
              <a:rPr lang="en-US" dirty="0" err="1">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б</a:t>
            </a:r>
            <a:r>
              <a:rPr lang="en-US" dirty="0" err="1">
                <a:latin typeface="Times New Roman" panose="02020603050405020304" pitchFamily="18" charset="0"/>
                <a:cs typeface="Times New Roman" panose="02020603050405020304" pitchFamily="18" charset="0"/>
              </a:rPr>
              <a:t>i</a:t>
            </a:r>
            <a:r>
              <a:rPr lang="ru-RU" dirty="0">
                <a:latin typeface="Times New Roman" panose="02020603050405020304" pitchFamily="18" charset="0"/>
                <a:cs typeface="Times New Roman" panose="02020603050405020304" pitchFamily="18" charset="0"/>
              </a:rPr>
              <a:t>р </a:t>
            </a:r>
            <a:r>
              <a:rPr lang="ru-RU" dirty="0" err="1">
                <a:latin typeface="Times New Roman" panose="02020603050405020304" pitchFamily="18" charset="0"/>
                <a:cs typeface="Times New Roman" panose="02020603050405020304" pitchFamily="18" charset="0"/>
              </a:rPr>
              <a:t>тарихи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кезеңдегі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ғалымдардың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зерттеу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практикасы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соларға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қарап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ұйымдастырылатын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негізгі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ғылыми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жетістіктер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теориялар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әдістер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жүйесі</a:t>
            </a:r>
            <a:r>
              <a:rPr lang="ru-RU" dirty="0">
                <a:latin typeface="Times New Roman" panose="02020603050405020304" pitchFamily="18" charset="0"/>
                <a:cs typeface="Times New Roman" panose="02020603050405020304" pitchFamily="18" charset="0"/>
              </a:rPr>
              <a:t>; </a:t>
            </a:r>
          </a:p>
        </p:txBody>
      </p:sp>
      <p:sp>
        <p:nvSpPr>
          <p:cNvPr id="9" name="Прямоугольник: скругленные углы 8">
            <a:extLst>
              <a:ext uri="{FF2B5EF4-FFF2-40B4-BE49-F238E27FC236}">
                <a16:creationId xmlns:a16="http://schemas.microsoft.com/office/drawing/2014/main" xmlns="" id="{B7FBF2DE-9670-405A-A6A3-9551435F8EE8}"/>
              </a:ext>
            </a:extLst>
          </p:cNvPr>
          <p:cNvSpPr/>
          <p:nvPr/>
        </p:nvSpPr>
        <p:spPr>
          <a:xfrm>
            <a:off x="4496065" y="4119464"/>
            <a:ext cx="2955871" cy="1970928"/>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ru-RU" dirty="0" err="1">
                <a:latin typeface="Times New Roman" panose="02020603050405020304" pitchFamily="18" charset="0"/>
                <a:cs typeface="Times New Roman" panose="02020603050405020304" pitchFamily="18" charset="0"/>
              </a:rPr>
              <a:t>Екіншіден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шындық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болмыстың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мәнд</a:t>
            </a:r>
            <a:r>
              <a:rPr lang="en-US" dirty="0" err="1">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сипаттарын</a:t>
            </a:r>
            <a:r>
              <a:rPr lang="ru-RU" dirty="0">
                <a:latin typeface="Times New Roman" panose="02020603050405020304" pitchFamily="18" charset="0"/>
                <a:cs typeface="Times New Roman" panose="02020603050405020304" pitchFamily="18" charset="0"/>
              </a:rPr>
              <a:t> б</a:t>
            </a:r>
            <a:r>
              <a:rPr lang="en-US" dirty="0" err="1">
                <a:latin typeface="Times New Roman" panose="02020603050405020304" pitchFamily="18" charset="0"/>
                <a:cs typeface="Times New Roman" panose="02020603050405020304" pitchFamily="18" charset="0"/>
              </a:rPr>
              <a:t>i</a:t>
            </a:r>
            <a:r>
              <a:rPr lang="ru-RU" dirty="0" err="1">
                <a:latin typeface="Times New Roman" panose="02020603050405020304" pitchFamily="18" charset="0"/>
                <a:cs typeface="Times New Roman" panose="02020603050405020304" pitchFamily="18" charset="0"/>
              </a:rPr>
              <a:t>лд</a:t>
            </a:r>
            <a:r>
              <a:rPr lang="en-US" dirty="0" err="1">
                <a:latin typeface="Times New Roman" panose="02020603050405020304" pitchFamily="18" charset="0"/>
                <a:cs typeface="Times New Roman" panose="02020603050405020304" pitchFamily="18" charset="0"/>
              </a:rPr>
              <a:t>i</a:t>
            </a:r>
            <a:r>
              <a:rPr lang="ru-RU" dirty="0" err="1">
                <a:latin typeface="Times New Roman" panose="02020603050405020304" pitchFamily="18" charset="0"/>
                <a:cs typeface="Times New Roman" panose="02020603050405020304" pitchFamily="18" charset="0"/>
              </a:rPr>
              <a:t>рет</a:t>
            </a:r>
            <a:r>
              <a:rPr lang="en-US" dirty="0" err="1">
                <a:latin typeface="Times New Roman" panose="02020603050405020304" pitchFamily="18" charset="0"/>
                <a:cs typeface="Times New Roman" panose="02020603050405020304" pitchFamily="18" charset="0"/>
              </a:rPr>
              <a:t>i</a:t>
            </a:r>
            <a:r>
              <a:rPr lang="ru-RU" dirty="0">
                <a:latin typeface="Times New Roman" panose="02020603050405020304" pitchFamily="18" charset="0"/>
                <a:cs typeface="Times New Roman" panose="02020603050405020304" pitchFamily="18" charset="0"/>
              </a:rPr>
              <a:t>н </a:t>
            </a:r>
            <a:r>
              <a:rPr lang="ru-RU" dirty="0" err="1">
                <a:latin typeface="Times New Roman" panose="02020603050405020304" pitchFamily="18" charset="0"/>
                <a:cs typeface="Times New Roman" panose="02020603050405020304" pitchFamily="18" charset="0"/>
              </a:rPr>
              <a:t>ұғымдар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жүйесінде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тұлғаланған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катаң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ғылыми</a:t>
            </a:r>
            <a:r>
              <a:rPr lang="ru-RU" dirty="0">
                <a:latin typeface="Times New Roman" panose="02020603050405020304" pitchFamily="18" charset="0"/>
                <a:cs typeface="Times New Roman" panose="02020603050405020304" pitchFamily="18" charset="0"/>
              </a:rPr>
              <a:t> теория; </a:t>
            </a:r>
          </a:p>
        </p:txBody>
      </p:sp>
      <p:sp>
        <p:nvSpPr>
          <p:cNvPr id="10" name="Прямоугольник: скругленные углы 9">
            <a:extLst>
              <a:ext uri="{FF2B5EF4-FFF2-40B4-BE49-F238E27FC236}">
                <a16:creationId xmlns:a16="http://schemas.microsoft.com/office/drawing/2014/main" xmlns="" id="{D07F04EC-E850-48AB-BC97-03E44AD8361A}"/>
              </a:ext>
            </a:extLst>
          </p:cNvPr>
          <p:cNvSpPr/>
          <p:nvPr/>
        </p:nvSpPr>
        <p:spPr>
          <a:xfrm>
            <a:off x="8012240" y="4119464"/>
            <a:ext cx="3844399" cy="1970928"/>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ru-RU" dirty="0">
              <a:latin typeface="Times New Roman" panose="02020603050405020304" pitchFamily="18" charset="0"/>
              <a:cs typeface="Times New Roman" panose="02020603050405020304" pitchFamily="18" charset="0"/>
            </a:endParaRPr>
          </a:p>
          <a:p>
            <a:pPr algn="ctr"/>
            <a:r>
              <a:rPr lang="ru-RU" dirty="0" err="1">
                <a:latin typeface="Times New Roman" panose="02020603050405020304" pitchFamily="18" charset="0"/>
                <a:cs typeface="Times New Roman" panose="02020603050405020304" pitchFamily="18" charset="0"/>
              </a:rPr>
              <a:t>Үшіншіден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белгілі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тарихи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кезең</a:t>
            </a:r>
            <a:r>
              <a:rPr lang="ru-RU"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t>
            </a:r>
            <a:r>
              <a:rPr lang="ru-RU" dirty="0">
                <a:latin typeface="Times New Roman" panose="02020603050405020304" pitchFamily="18" charset="0"/>
                <a:cs typeface="Times New Roman" panose="02020603050405020304" pitchFamily="18" charset="0"/>
              </a:rPr>
              <a:t>ш</a:t>
            </a:r>
            <a:r>
              <a:rPr lang="en-US" dirty="0" err="1">
                <a:latin typeface="Times New Roman" panose="02020603050405020304" pitchFamily="18" charset="0"/>
                <a:cs typeface="Times New Roman" panose="02020603050405020304" pitchFamily="18" charset="0"/>
              </a:rPr>
              <a:t>i</a:t>
            </a:r>
            <a:r>
              <a:rPr lang="ru-RU" dirty="0" err="1">
                <a:latin typeface="Times New Roman" panose="02020603050405020304" pitchFamily="18" charset="0"/>
                <a:cs typeface="Times New Roman" panose="02020603050405020304" pitchFamily="18" charset="0"/>
              </a:rPr>
              <a:t>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ғылыми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қоғамдастықта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үстем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зерттеу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әдістерінің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проблемалар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қою</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оларды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шешудің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бастама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тұжырымдамалық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схемасы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моделі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айқындалған</a:t>
            </a:r>
            <a:r>
              <a:rPr lang="ru-RU" dirty="0">
                <a:latin typeface="Times New Roman" panose="02020603050405020304" pitchFamily="18" charset="0"/>
                <a:cs typeface="Times New Roman" panose="02020603050405020304" pitchFamily="18" charset="0"/>
              </a:rPr>
              <a:t>. </a:t>
            </a:r>
          </a:p>
          <a:p>
            <a:pPr algn="ctr"/>
            <a:endParaRPr lang="ru-RU" dirty="0"/>
          </a:p>
        </p:txBody>
      </p:sp>
      <p:cxnSp>
        <p:nvCxnSpPr>
          <p:cNvPr id="12" name="Прямая со стрелкой 11">
            <a:extLst>
              <a:ext uri="{FF2B5EF4-FFF2-40B4-BE49-F238E27FC236}">
                <a16:creationId xmlns:a16="http://schemas.microsoft.com/office/drawing/2014/main" xmlns="" id="{B2C2A906-1DE0-4DD1-9798-47948D54E84C}"/>
              </a:ext>
            </a:extLst>
          </p:cNvPr>
          <p:cNvCxnSpPr>
            <a:cxnSpLocks/>
            <a:stCxn id="6" idx="1"/>
            <a:endCxn id="8" idx="0"/>
          </p:cNvCxnSpPr>
          <p:nvPr/>
        </p:nvCxnSpPr>
        <p:spPr>
          <a:xfrm flipH="1">
            <a:off x="2133105" y="3710817"/>
            <a:ext cx="2369806" cy="41155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3" name="Стрелка: вправо 12">
            <a:extLst>
              <a:ext uri="{FF2B5EF4-FFF2-40B4-BE49-F238E27FC236}">
                <a16:creationId xmlns:a16="http://schemas.microsoft.com/office/drawing/2014/main" xmlns="" id="{3FFE052E-2337-43CD-99B0-55738C54C3BB}"/>
              </a:ext>
            </a:extLst>
          </p:cNvPr>
          <p:cNvSpPr/>
          <p:nvPr/>
        </p:nvSpPr>
        <p:spPr>
          <a:xfrm>
            <a:off x="3935760" y="4919102"/>
            <a:ext cx="532102" cy="3821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Стрелка: вправо 13">
            <a:extLst>
              <a:ext uri="{FF2B5EF4-FFF2-40B4-BE49-F238E27FC236}">
                <a16:creationId xmlns:a16="http://schemas.microsoft.com/office/drawing/2014/main" xmlns="" id="{8C5D96BD-2A0D-4961-ACCA-3E6ABC3B7256}"/>
              </a:ext>
            </a:extLst>
          </p:cNvPr>
          <p:cNvSpPr/>
          <p:nvPr/>
        </p:nvSpPr>
        <p:spPr>
          <a:xfrm>
            <a:off x="7480139" y="4919102"/>
            <a:ext cx="532101" cy="3821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736367350"/>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233</TotalTime>
  <Words>1920</Words>
  <Application>Microsoft Office PowerPoint</Application>
  <PresentationFormat>Широкоэкранный</PresentationFormat>
  <Paragraphs>202</Paragraphs>
  <Slides>23</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23</vt:i4>
      </vt:variant>
    </vt:vector>
  </HeadingPairs>
  <TitlesOfParts>
    <vt:vector size="30" baseType="lpstr">
      <vt:lpstr>Arial</vt:lpstr>
      <vt:lpstr>Calibri</vt:lpstr>
      <vt:lpstr>Times New Roman</vt:lpstr>
      <vt:lpstr>Times/KazNur</vt:lpstr>
      <vt:lpstr>Trebuchet MS</vt:lpstr>
      <vt:lpstr>Wingdings 3</vt:lpstr>
      <vt:lpstr>Грань</vt:lpstr>
      <vt:lpstr>Презентация PowerPoint</vt:lpstr>
      <vt:lpstr>Презентация PowerPoint</vt:lpstr>
      <vt:lpstr>Презентация PowerPoint</vt:lpstr>
      <vt:lpstr>Презентация PowerPoint</vt:lpstr>
      <vt:lpstr> Қорқыт Ата жырларының негiзгi арқауы болған отбасы тәрбиесiндегi ұл мен қыз бала бойында тәрбие түрлерін бiрдей қалыптастыру қажеттiлiгi екендігі. Тегінде қазақ халқында қашан да ұл мен қыз баланың тәрбиесін бөліп жармаған. Бұл түсініктер мен дәстүрлердің ертеректен бастау алғандығын аңғартады.  Қорқыт өзінің өлең-жырларында  отбасы тәрбиесіндегі әйелдің отбасылық рөліне  ерекше көңіл бөлген. Мысалы Қорқыт: "Әйел төрт түрлі болады, - дейді. Оның бірі - ниеті қураған әйел, екіншісі - ынсапсыз әйел, үшіншісі - үйдің құты болған әйел, төртіншісі - кесір әйел.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vt:lpstr>
      <vt:lpstr>Презентация PowerPoint</vt:lpstr>
      <vt:lpstr>   </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25</cp:revision>
  <dcterms:created xsi:type="dcterms:W3CDTF">2023-02-03T02:30:54Z</dcterms:created>
  <dcterms:modified xsi:type="dcterms:W3CDTF">2023-02-16T16:51:20Z</dcterms:modified>
</cp:coreProperties>
</file>